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84" r:id="rId3"/>
    <p:sldId id="256" r:id="rId4"/>
    <p:sldId id="285" r:id="rId5"/>
    <p:sldId id="286" r:id="rId6"/>
    <p:sldId id="288" r:id="rId7"/>
    <p:sldId id="287" r:id="rId8"/>
    <p:sldId id="289" r:id="rId9"/>
    <p:sldId id="291" r:id="rId10"/>
    <p:sldId id="292" r:id="rId12"/>
    <p:sldId id="294" r:id="rId13"/>
    <p:sldId id="298" r:id="rId14"/>
    <p:sldId id="299" r:id="rId15"/>
    <p:sldId id="295" r:id="rId16"/>
    <p:sldId id="302" r:id="rId17"/>
    <p:sldId id="300" r:id="rId18"/>
    <p:sldId id="296" r:id="rId19"/>
    <p:sldId id="297" r:id="rId20"/>
  </p:sldIdLst>
  <p:sldSz cx="18288000" cy="10287000"/>
  <p:notesSz cx="6858000" cy="9144000"/>
  <p:embeddedFontLst>
    <p:embeddedFont>
      <p:font typeface="SimSun" panose="02010600030101010101" pitchFamily="2" charset="-122"/>
      <p:regular r:id="rId24"/>
    </p:embeddedFont>
    <p:embeddedFont>
      <p:font typeface="Cormorant Garamond Bold Italics" panose="00000800000000000000"/>
      <p:boldItalic r:id="rId25"/>
    </p:embeddedFont>
    <p:embeddedFont>
      <p:font typeface="Quicksand"/>
      <p:regular r:id="rId26"/>
    </p:embeddedFont>
    <p:embeddedFont>
      <p:font typeface="Source Sans Pro" panose="020B0503030403020204"/>
      <p:regular r:id="rId27"/>
      <p:bold r:id="rId28"/>
      <p:italic r:id="rId29"/>
      <p:boldItalic r:id="rId30"/>
    </p:embeddedFont>
    <p:embeddedFont>
      <p:font typeface="Baloo" panose="020B0604020202020204"/>
      <p:regular r:id="rId31"/>
    </p:embeddedFont>
    <p:embeddedFont>
      <p:font typeface="Calibri" panose="020F050202020403020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46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font" Target="fonts/font12.fntdata"/><Relationship Id="rId34" Type="http://schemas.openxmlformats.org/officeDocument/2006/relationships/font" Target="fonts/font11.fntdata"/><Relationship Id="rId33" Type="http://schemas.openxmlformats.org/officeDocument/2006/relationships/font" Target="fonts/font10.fntdata"/><Relationship Id="rId32" Type="http://schemas.openxmlformats.org/officeDocument/2006/relationships/font" Target="fonts/font9.fntdata"/><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FE0FF-4B4A-4E30-9D18-5784CCB494EA}"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AA63BA-FCE2-4446-BA23-36BF22DCBEF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AA63BA-FCE2-4446-BA23-36BF22DCBEF5}"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AA63BA-FCE2-4446-BA23-36BF22DCBEF5}"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16.png"/><Relationship Id="rId2" Type="http://schemas.openxmlformats.org/officeDocument/2006/relationships/image" Target="../media/image3.sv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17.png"/><Relationship Id="rId2" Type="http://schemas.openxmlformats.org/officeDocument/2006/relationships/image" Target="../media/image3.sv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3.sv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3.sv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3.sv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5.jpeg"/><Relationship Id="rId2" Type="http://schemas.openxmlformats.org/officeDocument/2006/relationships/image" Target="../media/image3.sv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6.GIF"/><Relationship Id="rId2" Type="http://schemas.openxmlformats.org/officeDocument/2006/relationships/image" Target="../media/image3.sv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7.png"/><Relationship Id="rId2" Type="http://schemas.openxmlformats.org/officeDocument/2006/relationships/image" Target="../media/image3.sv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3.svg"/><Relationship Id="rId12" Type="http://schemas.openxmlformats.org/officeDocument/2006/relationships/slideLayout" Target="../slideLayouts/slideLayout7.xml"/><Relationship Id="rId11" Type="http://schemas.openxmlformats.org/officeDocument/2006/relationships/image" Target="../media/image4.png"/><Relationship Id="rId10" Type="http://schemas.openxmlformats.org/officeDocument/2006/relationships/image" Target="../media/image15.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
          <p:cNvGrpSpPr/>
          <p:nvPr/>
        </p:nvGrpSpPr>
        <p:grpSpPr>
          <a:xfrm>
            <a:off x="9702730" y="0"/>
            <a:ext cx="9838239" cy="10287000"/>
            <a:chOff x="0" y="0"/>
            <a:chExt cx="2591141" cy="2709333"/>
          </a:xfrm>
        </p:grpSpPr>
        <p:sp>
          <p:nvSpPr>
            <p:cNvPr id="7" name="Freeform 5"/>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sp>
        <p:sp>
          <p:nvSpPr>
            <p:cNvPr id="8" name="TextBox 6"/>
            <p:cNvSpPr txBox="1"/>
            <p:nvPr/>
          </p:nvSpPr>
          <p:spPr>
            <a:xfrm>
              <a:off x="0" y="-123825"/>
              <a:ext cx="2591141" cy="2833158"/>
            </a:xfrm>
            <a:prstGeom prst="rect">
              <a:avLst/>
            </a:prstGeom>
          </p:spPr>
          <p:txBody>
            <a:bodyPr lIns="50800" tIns="50800" rIns="50800" bIns="50800" rtlCol="0" anchor="ctr"/>
            <a:lstStyle/>
            <a:p>
              <a:pPr algn="ctr">
                <a:lnSpc>
                  <a:spcPts val="4080"/>
                </a:lnSpc>
              </a:pPr>
            </a:p>
          </p:txBody>
        </p:sp>
      </p:grpSp>
      <p:sp>
        <p:nvSpPr>
          <p:cNvPr id="9" name="Freeform 13"/>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Google Shape;2426;p39"/>
          <p:cNvSpPr txBox="1">
            <a:spLocks noGrp="1"/>
          </p:cNvSpPr>
          <p:nvPr/>
        </p:nvSpPr>
        <p:spPr>
          <a:xfrm>
            <a:off x="3742350" y="963909"/>
            <a:ext cx="108033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000 Astounder Squared TB" panose="02000506000000020004" pitchFamily="2" charset="0"/>
              </a:rPr>
              <a:t>4. Phương pháp nghiên cứu</a:t>
            </a:r>
            <a:endParaRPr sz="7200">
              <a:solidFill>
                <a:srgbClr val="0F4662"/>
              </a:solidFill>
              <a:latin typeface="000 Astounder Squared TB" panose="02000506000000020004" pitchFamily="2" charset="0"/>
            </a:endParaRPr>
          </a:p>
        </p:txBody>
      </p:sp>
      <p:pic>
        <p:nvPicPr>
          <p:cNvPr id="2" name="image1.png"/>
          <p:cNvPicPr/>
          <p:nvPr/>
        </p:nvPicPr>
        <p:blipFill>
          <a:blip r:embed="rId3"/>
          <a:srcRect/>
          <a:stretch>
            <a:fillRect/>
          </a:stretch>
        </p:blipFill>
        <p:spPr>
          <a:xfrm>
            <a:off x="377229" y="3166287"/>
            <a:ext cx="9249301" cy="4188897"/>
          </a:xfrm>
          <a:prstGeom prst="rect">
            <a:avLst/>
          </a:prstGeom>
        </p:spPr>
      </p:pic>
      <p:sp>
        <p:nvSpPr>
          <p:cNvPr id="5" name="Rectangle 4"/>
          <p:cNvSpPr/>
          <p:nvPr/>
        </p:nvSpPr>
        <p:spPr>
          <a:xfrm>
            <a:off x="796367" y="8191500"/>
            <a:ext cx="7865104" cy="9144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lnSpc>
                <a:spcPct val="106000"/>
              </a:lnSpc>
              <a:spcAft>
                <a:spcPts val="1000"/>
              </a:spcAft>
            </a:pPr>
            <a:r>
              <a:rPr lang="en-US"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Hình </a:t>
            </a:r>
            <a:r>
              <a:rPr lang="vi-VN"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400"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Sơ đồ diễn tả dữ liệu phân chia dataset</a:t>
            </a:r>
            <a:endParaRPr lang="en-US" sz="2400">
              <a:solidFill>
                <a:srgbClr val="0F4662"/>
              </a:solidFill>
              <a:effectLst/>
              <a:latin typeface="Arial" panose="020B0604020202020204" pitchFamily="34" charset="0"/>
              <a:ea typeface="Arial" panose="020B0604020202020204" pitchFamily="34" charset="0"/>
              <a:cs typeface="Times New Roman" panose="02020603050405020304" pitchFamily="18" charset="0"/>
            </a:endParaRPr>
          </a:p>
        </p:txBody>
      </p:sp>
      <p:sp>
        <p:nvSpPr>
          <p:cNvPr id="11" name="TextBox 10"/>
          <p:cNvSpPr txBox="1"/>
          <p:nvPr/>
        </p:nvSpPr>
        <p:spPr>
          <a:xfrm>
            <a:off x="10567776" y="2402728"/>
            <a:ext cx="6858000" cy="7099700"/>
          </a:xfrm>
          <a:prstGeom prst="rect">
            <a:avLst/>
          </a:prstGeom>
          <a:noFill/>
        </p:spPr>
        <p:txBody>
          <a:bodyPr wrap="square" rtlCol="0">
            <a:spAutoFit/>
          </a:bodyPr>
          <a:lstStyle/>
          <a:p>
            <a:pPr indent="457200" algn="just">
              <a:lnSpc>
                <a:spcPct val="106000"/>
              </a:lnSpc>
              <a:spcAft>
                <a:spcPts val="1000"/>
              </a:spcAft>
            </a:pPr>
            <a:r>
              <a:rPr lang="en-US" sz="3600">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Tệp dataset của được xây dựng trên nền tảng Roboflow Universe, trên nền tảng này khi xây dựng một tập dataset thì khi tải ảnh lên thì Roboflow sẽ hỗ trợ làm tất cả các ảnh sẽ có chung một định dạng và có thể gán nhãn trong nền tảng của Roboflow Anotate, và kích thước của hình ảnh dành cho huấn luyện là 640x640. Và cuối là xuất tệp dataset sang định dạng YOLOv8 để có thể tiến hành huấn luyện dữ liệu.</a:t>
            </a:r>
            <a:endParaRPr lang="en-US" sz="3600">
              <a:solidFill>
                <a:srgbClr val="0F4662"/>
              </a:solidFill>
              <a:effectLst/>
              <a:latin typeface="Arial" panose="020B0604020202020204" pitchFamily="34" charset="0"/>
              <a:ea typeface="Arial" panose="020B0604020202020204" pitchFamily="34" charset="0"/>
              <a:cs typeface="Times New Roman" panose="02020603050405020304" pitchFamily="18" charset="0"/>
            </a:endParaRPr>
          </a:p>
        </p:txBody>
      </p:sp>
      <p:sp>
        <p:nvSpPr>
          <p:cNvPr id="4" name="Freeform 6"/>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4"/>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4"/>
          <p:cNvGrpSpPr/>
          <p:nvPr/>
        </p:nvGrpSpPr>
        <p:grpSpPr>
          <a:xfrm>
            <a:off x="-2246814" y="0"/>
            <a:ext cx="9838239" cy="10287000"/>
            <a:chOff x="0" y="0"/>
            <a:chExt cx="2591141" cy="2709333"/>
          </a:xfrm>
        </p:grpSpPr>
        <p:sp>
          <p:nvSpPr>
            <p:cNvPr id="84" name="Freeform 5"/>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sp>
        <p:sp>
          <p:nvSpPr>
            <p:cNvPr id="85" name="TextBox 6"/>
            <p:cNvSpPr txBox="1"/>
            <p:nvPr/>
          </p:nvSpPr>
          <p:spPr>
            <a:xfrm>
              <a:off x="0" y="-123825"/>
              <a:ext cx="2591141" cy="2833158"/>
            </a:xfrm>
            <a:prstGeom prst="rect">
              <a:avLst/>
            </a:prstGeom>
          </p:spPr>
          <p:txBody>
            <a:bodyPr lIns="50800" tIns="50800" rIns="50800" bIns="50800" rtlCol="0" anchor="ctr"/>
            <a:lstStyle/>
            <a:p>
              <a:pPr algn="ctr">
                <a:lnSpc>
                  <a:spcPts val="4080"/>
                </a:lnSpc>
              </a:pPr>
            </a:p>
          </p:txBody>
        </p:sp>
      </p:grpSp>
      <p:sp>
        <p:nvSpPr>
          <p:cNvPr id="9" name="Freeform 13"/>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Google Shape;2426;p39"/>
          <p:cNvSpPr txBox="1">
            <a:spLocks noGrp="1"/>
          </p:cNvSpPr>
          <p:nvPr/>
        </p:nvSpPr>
        <p:spPr>
          <a:xfrm>
            <a:off x="3742350" y="963909"/>
            <a:ext cx="108033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000 Astounder Squared TB" panose="02000506000000020004" pitchFamily="2" charset="0"/>
              </a:rPr>
              <a:t>4. Phương pháp nghiên cứu</a:t>
            </a:r>
            <a:endParaRPr sz="7200">
              <a:solidFill>
                <a:srgbClr val="0F4662"/>
              </a:solidFill>
              <a:latin typeface="000 Astounder Squared TB" panose="02000506000000020004" pitchFamily="2" charset="0"/>
            </a:endParaRPr>
          </a:p>
        </p:txBody>
      </p:sp>
      <p:sp>
        <p:nvSpPr>
          <p:cNvPr id="87" name="Rectangle 86"/>
          <p:cNvSpPr/>
          <p:nvPr/>
        </p:nvSpPr>
        <p:spPr>
          <a:xfrm>
            <a:off x="9144000" y="7976588"/>
            <a:ext cx="7865104" cy="9144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lnSpc>
                <a:spcPct val="106000"/>
              </a:lnSpc>
              <a:spcAft>
                <a:spcPts val="1000"/>
              </a:spcAft>
            </a:pPr>
            <a:r>
              <a:rPr lang="en-US"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Hình </a:t>
            </a:r>
            <a:r>
              <a:rPr lang="vi-VN"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400"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Sơ đồ diễn tả cấu trúc</a:t>
            </a:r>
            <a:endParaRPr lang="en-US" sz="2400">
              <a:solidFill>
                <a:srgbClr val="0F4662"/>
              </a:solidFill>
              <a:effectLst/>
              <a:latin typeface="Arial" panose="020B0604020202020204" pitchFamily="34" charset="0"/>
              <a:ea typeface="Arial" panose="020B0604020202020204" pitchFamily="34" charset="0"/>
              <a:cs typeface="Times New Roman" panose="02020603050405020304" pitchFamily="18" charset="0"/>
            </a:endParaRPr>
          </a:p>
        </p:txBody>
      </p:sp>
      <p:pic>
        <p:nvPicPr>
          <p:cNvPr id="2" name="image6.png"/>
          <p:cNvPicPr/>
          <p:nvPr/>
        </p:nvPicPr>
        <p:blipFill>
          <a:blip r:embed="rId3"/>
          <a:srcRect/>
          <a:stretch>
            <a:fillRect/>
          </a:stretch>
        </p:blipFill>
        <p:spPr>
          <a:xfrm>
            <a:off x="7620000" y="2870200"/>
            <a:ext cx="10287000" cy="4940300"/>
          </a:xfrm>
          <a:prstGeom prst="rect">
            <a:avLst/>
          </a:prstGeom>
        </p:spPr>
      </p:pic>
      <p:sp>
        <p:nvSpPr>
          <p:cNvPr id="4" name="TextBox 3"/>
          <p:cNvSpPr txBox="1"/>
          <p:nvPr/>
        </p:nvSpPr>
        <p:spPr>
          <a:xfrm>
            <a:off x="1311727" y="1774265"/>
            <a:ext cx="7010400" cy="1289199"/>
          </a:xfrm>
          <a:prstGeom prst="rect">
            <a:avLst/>
          </a:prstGeom>
        </p:spPr>
        <p:txBody>
          <a:bodyPr wrap="square" lIns="0" tIns="0" rIns="0" bIns="0" rtlCol="0" anchor="t">
            <a:spAutoFit/>
          </a:bodyPr>
          <a:lstStyle/>
          <a:p>
            <a:pPr marL="0" lvl="0" indent="0" algn="l">
              <a:lnSpc>
                <a:spcPts val="11400"/>
              </a:lnSpc>
            </a:pPr>
            <a:r>
              <a:rPr lang="en-US" sz="5400" b="1">
                <a:solidFill>
                  <a:srgbClr val="0F4662"/>
                </a:solidFill>
                <a:latin typeface="Times New Roman" panose="02020603050405020304" pitchFamily="18" charset="0"/>
                <a:cs typeface="Times New Roman" panose="02020603050405020304" pitchFamily="18" charset="0"/>
              </a:rPr>
              <a:t>Các thông số</a:t>
            </a:r>
            <a:endParaRPr lang="en-US" sz="5400" b="1">
              <a:solidFill>
                <a:srgbClr val="0F4662"/>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644516" y="3630966"/>
            <a:ext cx="7297073" cy="600075"/>
            <a:chOff x="0" y="0"/>
            <a:chExt cx="9729430" cy="800100"/>
          </a:xfrm>
        </p:grpSpPr>
        <p:sp>
          <p:nvSpPr>
            <p:cNvPr id="6" name="TextBox 5"/>
            <p:cNvSpPr txBox="1"/>
            <p:nvPr/>
          </p:nvSpPr>
          <p:spPr>
            <a:xfrm>
              <a:off x="1397000" y="48683"/>
              <a:ext cx="8332430" cy="654051"/>
            </a:xfrm>
            <a:prstGeom prst="rect">
              <a:avLst/>
            </a:prstGeom>
          </p:spPr>
          <p:txBody>
            <a:bodyPr lIns="0" tIns="0" rIns="0" bIns="0" rtlCol="0" anchor="t">
              <a:spAutoFit/>
            </a:bodyPr>
            <a:lstStyle/>
            <a:p>
              <a:pPr marL="0" lvl="0" indent="0" algn="l">
                <a:lnSpc>
                  <a:spcPts val="4200"/>
                </a:lnSpc>
              </a:pPr>
              <a:r>
                <a:rPr lang="en-US" sz="3000">
                  <a:solidFill>
                    <a:srgbClr val="0F4662"/>
                  </a:solidFill>
                  <a:latin typeface="Times New Roman" panose="02020603050405020304" pitchFamily="18" charset="0"/>
                  <a:cs typeface="Times New Roman" panose="02020603050405020304" pitchFamily="18" charset="0"/>
                </a:rPr>
                <a:t>data=my_dataset_custom.yml</a:t>
              </a:r>
              <a:endParaRPr lang="en-US" sz="3000">
                <a:solidFill>
                  <a:srgbClr val="0F4662"/>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0" y="0"/>
              <a:ext cx="890230" cy="800100"/>
            </a:xfrm>
            <a:prstGeom prst="rect">
              <a:avLst/>
            </a:prstGeom>
          </p:spPr>
          <p:txBody>
            <a:bodyPr lIns="0" tIns="0" rIns="0" bIns="0" rtlCol="0" anchor="t">
              <a:spAutoFit/>
            </a:bodyPr>
            <a:lstStyle/>
            <a:p>
              <a:pPr algn="l">
                <a:lnSpc>
                  <a:spcPts val="4800"/>
                </a:lnSpc>
              </a:pPr>
              <a:r>
                <a:rPr lang="en-US" sz="4000">
                  <a:solidFill>
                    <a:srgbClr val="0F4662"/>
                  </a:solidFill>
                  <a:latin typeface="Times New Roman" panose="02020603050405020304" pitchFamily="18" charset="0"/>
                  <a:cs typeface="Times New Roman" panose="02020603050405020304" pitchFamily="18" charset="0"/>
                </a:rPr>
                <a:t>01</a:t>
              </a:r>
              <a:endParaRPr lang="en-US" sz="4000">
                <a:solidFill>
                  <a:srgbClr val="0F4662"/>
                </a:solidFill>
                <a:latin typeface="Times New Roman" panose="02020603050405020304" pitchFamily="18" charset="0"/>
                <a:cs typeface="Times New Roman" panose="02020603050405020304" pitchFamily="18" charset="0"/>
              </a:endParaRPr>
            </a:p>
          </p:txBody>
        </p:sp>
      </p:grpSp>
      <p:grpSp>
        <p:nvGrpSpPr>
          <p:cNvPr id="8" name="Group 7"/>
          <p:cNvGrpSpPr/>
          <p:nvPr/>
        </p:nvGrpSpPr>
        <p:grpSpPr>
          <a:xfrm>
            <a:off x="644516" y="4486120"/>
            <a:ext cx="7297073" cy="600075"/>
            <a:chOff x="0" y="0"/>
            <a:chExt cx="9729430" cy="800100"/>
          </a:xfrm>
        </p:grpSpPr>
        <p:sp>
          <p:nvSpPr>
            <p:cNvPr id="11" name="TextBox 8"/>
            <p:cNvSpPr txBox="1"/>
            <p:nvPr/>
          </p:nvSpPr>
          <p:spPr>
            <a:xfrm>
              <a:off x="1397000" y="48683"/>
              <a:ext cx="8332430" cy="654051"/>
            </a:xfrm>
            <a:prstGeom prst="rect">
              <a:avLst/>
            </a:prstGeom>
          </p:spPr>
          <p:txBody>
            <a:bodyPr lIns="0" tIns="0" rIns="0" bIns="0" rtlCol="0" anchor="t">
              <a:spAutoFit/>
            </a:bodyPr>
            <a:lstStyle/>
            <a:p>
              <a:pPr marL="0" lvl="0" indent="0" algn="l">
                <a:lnSpc>
                  <a:spcPts val="4200"/>
                </a:lnSpc>
              </a:pPr>
              <a:r>
                <a:rPr lang="en-US" sz="3000">
                  <a:solidFill>
                    <a:srgbClr val="0F4662"/>
                  </a:solidFill>
                  <a:latin typeface="Times New Roman" panose="02020603050405020304" pitchFamily="18" charset="0"/>
                  <a:cs typeface="Times New Roman" panose="02020603050405020304" pitchFamily="18" charset="0"/>
                </a:rPr>
                <a:t>epochs = 50</a:t>
              </a:r>
              <a:endParaRPr lang="en-US" sz="3000">
                <a:solidFill>
                  <a:srgbClr val="0F4662"/>
                </a:solidFill>
                <a:latin typeface="Times New Roman" panose="02020603050405020304" pitchFamily="18" charset="0"/>
                <a:cs typeface="Times New Roman" panose="02020603050405020304" pitchFamily="18" charset="0"/>
              </a:endParaRPr>
            </a:p>
          </p:txBody>
        </p:sp>
        <p:sp>
          <p:nvSpPr>
            <p:cNvPr id="12" name="TextBox 9"/>
            <p:cNvSpPr txBox="1"/>
            <p:nvPr/>
          </p:nvSpPr>
          <p:spPr>
            <a:xfrm>
              <a:off x="0" y="0"/>
              <a:ext cx="890230" cy="800100"/>
            </a:xfrm>
            <a:prstGeom prst="rect">
              <a:avLst/>
            </a:prstGeom>
          </p:spPr>
          <p:txBody>
            <a:bodyPr lIns="0" tIns="0" rIns="0" bIns="0" rtlCol="0" anchor="t">
              <a:spAutoFit/>
            </a:bodyPr>
            <a:lstStyle/>
            <a:p>
              <a:pPr algn="l">
                <a:lnSpc>
                  <a:spcPts val="4800"/>
                </a:lnSpc>
              </a:pPr>
              <a:r>
                <a:rPr lang="en-US" sz="4000">
                  <a:solidFill>
                    <a:srgbClr val="0F4662"/>
                  </a:solidFill>
                  <a:latin typeface="Times New Roman" panose="02020603050405020304" pitchFamily="18" charset="0"/>
                  <a:cs typeface="Times New Roman" panose="02020603050405020304" pitchFamily="18" charset="0"/>
                </a:rPr>
                <a:t>02</a:t>
              </a:r>
              <a:endParaRPr lang="en-US" sz="4000">
                <a:solidFill>
                  <a:srgbClr val="0F4662"/>
                </a:solidFill>
                <a:latin typeface="Times New Roman" panose="02020603050405020304" pitchFamily="18" charset="0"/>
                <a:cs typeface="Times New Roman" panose="02020603050405020304" pitchFamily="18" charset="0"/>
              </a:endParaRPr>
            </a:p>
          </p:txBody>
        </p:sp>
      </p:grpSp>
      <p:grpSp>
        <p:nvGrpSpPr>
          <p:cNvPr id="13" name="Group 10"/>
          <p:cNvGrpSpPr/>
          <p:nvPr/>
        </p:nvGrpSpPr>
        <p:grpSpPr>
          <a:xfrm>
            <a:off x="644516" y="5341274"/>
            <a:ext cx="7297073" cy="600075"/>
            <a:chOff x="0" y="0"/>
            <a:chExt cx="9729430" cy="800100"/>
          </a:xfrm>
        </p:grpSpPr>
        <p:sp>
          <p:nvSpPr>
            <p:cNvPr id="14" name="TextBox 11"/>
            <p:cNvSpPr txBox="1"/>
            <p:nvPr/>
          </p:nvSpPr>
          <p:spPr>
            <a:xfrm>
              <a:off x="1397000" y="48683"/>
              <a:ext cx="8332430" cy="654051"/>
            </a:xfrm>
            <a:prstGeom prst="rect">
              <a:avLst/>
            </a:prstGeom>
          </p:spPr>
          <p:txBody>
            <a:bodyPr lIns="0" tIns="0" rIns="0" bIns="0" rtlCol="0" anchor="t">
              <a:spAutoFit/>
            </a:bodyPr>
            <a:lstStyle/>
            <a:p>
              <a:pPr marL="0" lvl="0" indent="0" algn="l">
                <a:lnSpc>
                  <a:spcPts val="4200"/>
                </a:lnSpc>
              </a:pPr>
              <a:r>
                <a:rPr lang="en-US" sz="3000">
                  <a:solidFill>
                    <a:srgbClr val="0F4662"/>
                  </a:solidFill>
                  <a:latin typeface="Times New Roman" panose="02020603050405020304" pitchFamily="18" charset="0"/>
                  <a:cs typeface="Times New Roman" panose="02020603050405020304" pitchFamily="18" charset="0"/>
                </a:rPr>
                <a:t>device = 0</a:t>
              </a:r>
              <a:endParaRPr lang="en-US" sz="3000">
                <a:solidFill>
                  <a:srgbClr val="0F4662"/>
                </a:solidFill>
                <a:latin typeface="Times New Roman" panose="02020603050405020304" pitchFamily="18" charset="0"/>
                <a:cs typeface="Times New Roman" panose="02020603050405020304" pitchFamily="18" charset="0"/>
              </a:endParaRPr>
            </a:p>
          </p:txBody>
        </p:sp>
        <p:sp>
          <p:nvSpPr>
            <p:cNvPr id="15" name="TextBox 12"/>
            <p:cNvSpPr txBox="1"/>
            <p:nvPr/>
          </p:nvSpPr>
          <p:spPr>
            <a:xfrm>
              <a:off x="0" y="0"/>
              <a:ext cx="890230" cy="800100"/>
            </a:xfrm>
            <a:prstGeom prst="rect">
              <a:avLst/>
            </a:prstGeom>
          </p:spPr>
          <p:txBody>
            <a:bodyPr lIns="0" tIns="0" rIns="0" bIns="0" rtlCol="0" anchor="t">
              <a:spAutoFit/>
            </a:bodyPr>
            <a:lstStyle/>
            <a:p>
              <a:pPr algn="l">
                <a:lnSpc>
                  <a:spcPts val="4800"/>
                </a:lnSpc>
              </a:pPr>
              <a:r>
                <a:rPr lang="en-US" sz="4000">
                  <a:solidFill>
                    <a:srgbClr val="0F4662"/>
                  </a:solidFill>
                  <a:latin typeface="Times New Roman" panose="02020603050405020304" pitchFamily="18" charset="0"/>
                  <a:cs typeface="Times New Roman" panose="02020603050405020304" pitchFamily="18" charset="0"/>
                </a:rPr>
                <a:t>03</a:t>
              </a:r>
              <a:endParaRPr lang="en-US" sz="4000">
                <a:solidFill>
                  <a:srgbClr val="0F4662"/>
                </a:solidFill>
                <a:latin typeface="Times New Roman" panose="02020603050405020304" pitchFamily="18" charset="0"/>
                <a:cs typeface="Times New Roman" panose="02020603050405020304" pitchFamily="18" charset="0"/>
              </a:endParaRPr>
            </a:p>
          </p:txBody>
        </p:sp>
      </p:grpSp>
      <p:grpSp>
        <p:nvGrpSpPr>
          <p:cNvPr id="16" name="Group 13"/>
          <p:cNvGrpSpPr/>
          <p:nvPr/>
        </p:nvGrpSpPr>
        <p:grpSpPr>
          <a:xfrm>
            <a:off x="644516" y="6196428"/>
            <a:ext cx="7297073" cy="600075"/>
            <a:chOff x="0" y="0"/>
            <a:chExt cx="9729430" cy="800100"/>
          </a:xfrm>
        </p:grpSpPr>
        <p:sp>
          <p:nvSpPr>
            <p:cNvPr id="17" name="TextBox 14"/>
            <p:cNvSpPr txBox="1"/>
            <p:nvPr/>
          </p:nvSpPr>
          <p:spPr>
            <a:xfrm>
              <a:off x="1397000" y="48683"/>
              <a:ext cx="8332430" cy="654051"/>
            </a:xfrm>
            <a:prstGeom prst="rect">
              <a:avLst/>
            </a:prstGeom>
          </p:spPr>
          <p:txBody>
            <a:bodyPr lIns="0" tIns="0" rIns="0" bIns="0" rtlCol="0" anchor="t">
              <a:spAutoFit/>
            </a:bodyPr>
            <a:lstStyle/>
            <a:p>
              <a:pPr marL="0" lvl="0" indent="0" algn="l">
                <a:lnSpc>
                  <a:spcPts val="4200"/>
                </a:lnSpc>
              </a:pPr>
              <a:r>
                <a:rPr lang="en-US" sz="3000">
                  <a:solidFill>
                    <a:srgbClr val="0F4662"/>
                  </a:solidFill>
                  <a:latin typeface="Times New Roman" panose="02020603050405020304" pitchFamily="18" charset="0"/>
                  <a:cs typeface="Times New Roman" panose="02020603050405020304" pitchFamily="18" charset="0"/>
                </a:rPr>
                <a:t>batch = 2</a:t>
              </a:r>
              <a:endParaRPr lang="en-US" sz="3000">
                <a:solidFill>
                  <a:srgbClr val="0F4662"/>
                </a:solidFill>
                <a:latin typeface="Times New Roman" panose="02020603050405020304" pitchFamily="18" charset="0"/>
                <a:cs typeface="Times New Roman" panose="02020603050405020304" pitchFamily="18" charset="0"/>
              </a:endParaRPr>
            </a:p>
          </p:txBody>
        </p:sp>
        <p:sp>
          <p:nvSpPr>
            <p:cNvPr id="18" name="TextBox 15"/>
            <p:cNvSpPr txBox="1"/>
            <p:nvPr/>
          </p:nvSpPr>
          <p:spPr>
            <a:xfrm>
              <a:off x="0" y="0"/>
              <a:ext cx="890230" cy="800100"/>
            </a:xfrm>
            <a:prstGeom prst="rect">
              <a:avLst/>
            </a:prstGeom>
          </p:spPr>
          <p:txBody>
            <a:bodyPr lIns="0" tIns="0" rIns="0" bIns="0" rtlCol="0" anchor="t">
              <a:spAutoFit/>
            </a:bodyPr>
            <a:lstStyle/>
            <a:p>
              <a:pPr algn="l">
                <a:lnSpc>
                  <a:spcPts val="4800"/>
                </a:lnSpc>
              </a:pPr>
              <a:r>
                <a:rPr lang="en-US" sz="4000">
                  <a:solidFill>
                    <a:srgbClr val="0F4662"/>
                  </a:solidFill>
                  <a:latin typeface="Times New Roman" panose="02020603050405020304" pitchFamily="18" charset="0"/>
                  <a:cs typeface="Times New Roman" panose="02020603050405020304" pitchFamily="18" charset="0"/>
                </a:rPr>
                <a:t>04</a:t>
              </a:r>
              <a:endParaRPr lang="en-US" sz="4000">
                <a:solidFill>
                  <a:srgbClr val="0F4662"/>
                </a:solidFill>
                <a:latin typeface="Times New Roman" panose="02020603050405020304" pitchFamily="18" charset="0"/>
                <a:cs typeface="Times New Roman" panose="02020603050405020304" pitchFamily="18" charset="0"/>
              </a:endParaRPr>
            </a:p>
          </p:txBody>
        </p:sp>
      </p:grpSp>
      <p:grpSp>
        <p:nvGrpSpPr>
          <p:cNvPr id="19" name="Group 16"/>
          <p:cNvGrpSpPr/>
          <p:nvPr/>
        </p:nvGrpSpPr>
        <p:grpSpPr>
          <a:xfrm>
            <a:off x="644516" y="7051582"/>
            <a:ext cx="7297073" cy="600075"/>
            <a:chOff x="0" y="0"/>
            <a:chExt cx="9729430" cy="800100"/>
          </a:xfrm>
        </p:grpSpPr>
        <p:sp>
          <p:nvSpPr>
            <p:cNvPr id="20" name="TextBox 17"/>
            <p:cNvSpPr txBox="1"/>
            <p:nvPr/>
          </p:nvSpPr>
          <p:spPr>
            <a:xfrm>
              <a:off x="1397000" y="48683"/>
              <a:ext cx="8332430" cy="654051"/>
            </a:xfrm>
            <a:prstGeom prst="rect">
              <a:avLst/>
            </a:prstGeom>
          </p:spPr>
          <p:txBody>
            <a:bodyPr lIns="0" tIns="0" rIns="0" bIns="0" rtlCol="0" anchor="t">
              <a:spAutoFit/>
            </a:bodyPr>
            <a:lstStyle/>
            <a:p>
              <a:pPr marL="0" lvl="0" indent="0" algn="l">
                <a:lnSpc>
                  <a:spcPts val="4200"/>
                </a:lnSpc>
              </a:pPr>
              <a:r>
                <a:rPr lang="en-US" sz="3000">
                  <a:solidFill>
                    <a:srgbClr val="0F4662"/>
                  </a:solidFill>
                  <a:latin typeface="Times New Roman" panose="02020603050405020304" pitchFamily="18" charset="0"/>
                  <a:cs typeface="Times New Roman" panose="02020603050405020304" pitchFamily="18" charset="0"/>
                </a:rPr>
                <a:t>workers = 2</a:t>
              </a:r>
              <a:endParaRPr lang="en-US" sz="3000">
                <a:solidFill>
                  <a:srgbClr val="0F4662"/>
                </a:solidFill>
                <a:latin typeface="Times New Roman" panose="02020603050405020304" pitchFamily="18" charset="0"/>
                <a:cs typeface="Times New Roman" panose="02020603050405020304" pitchFamily="18" charset="0"/>
              </a:endParaRPr>
            </a:p>
          </p:txBody>
        </p:sp>
        <p:sp>
          <p:nvSpPr>
            <p:cNvPr id="21" name="TextBox 18"/>
            <p:cNvSpPr txBox="1"/>
            <p:nvPr/>
          </p:nvSpPr>
          <p:spPr>
            <a:xfrm>
              <a:off x="0" y="0"/>
              <a:ext cx="890230" cy="800100"/>
            </a:xfrm>
            <a:prstGeom prst="rect">
              <a:avLst/>
            </a:prstGeom>
          </p:spPr>
          <p:txBody>
            <a:bodyPr lIns="0" tIns="0" rIns="0" bIns="0" rtlCol="0" anchor="t">
              <a:spAutoFit/>
            </a:bodyPr>
            <a:lstStyle/>
            <a:p>
              <a:pPr algn="l">
                <a:lnSpc>
                  <a:spcPts val="4800"/>
                </a:lnSpc>
              </a:pPr>
              <a:r>
                <a:rPr lang="en-US" sz="4000">
                  <a:solidFill>
                    <a:srgbClr val="0F4662"/>
                  </a:solidFill>
                  <a:latin typeface="Times New Roman" panose="02020603050405020304" pitchFamily="18" charset="0"/>
                  <a:cs typeface="Times New Roman" panose="02020603050405020304" pitchFamily="18" charset="0"/>
                </a:rPr>
                <a:t>05</a:t>
              </a:r>
              <a:endParaRPr lang="en-US" sz="4000">
                <a:solidFill>
                  <a:srgbClr val="0F4662"/>
                </a:solidFill>
                <a:latin typeface="Times New Roman" panose="02020603050405020304" pitchFamily="18" charset="0"/>
                <a:cs typeface="Times New Roman" panose="02020603050405020304" pitchFamily="18" charset="0"/>
              </a:endParaRPr>
            </a:p>
          </p:txBody>
        </p:sp>
      </p:grpSp>
      <p:grpSp>
        <p:nvGrpSpPr>
          <p:cNvPr id="22" name="Group 19"/>
          <p:cNvGrpSpPr/>
          <p:nvPr/>
        </p:nvGrpSpPr>
        <p:grpSpPr>
          <a:xfrm>
            <a:off x="644516" y="7906738"/>
            <a:ext cx="7297073" cy="600075"/>
            <a:chOff x="0" y="0"/>
            <a:chExt cx="9729430" cy="800100"/>
          </a:xfrm>
        </p:grpSpPr>
        <p:sp>
          <p:nvSpPr>
            <p:cNvPr id="23" name="TextBox 20"/>
            <p:cNvSpPr txBox="1"/>
            <p:nvPr/>
          </p:nvSpPr>
          <p:spPr>
            <a:xfrm>
              <a:off x="1397000" y="48683"/>
              <a:ext cx="8332430" cy="654051"/>
            </a:xfrm>
            <a:prstGeom prst="rect">
              <a:avLst/>
            </a:prstGeom>
          </p:spPr>
          <p:txBody>
            <a:bodyPr lIns="0" tIns="0" rIns="0" bIns="0" rtlCol="0" anchor="t">
              <a:spAutoFit/>
            </a:bodyPr>
            <a:lstStyle/>
            <a:p>
              <a:pPr marL="0" lvl="0" indent="0" algn="l">
                <a:lnSpc>
                  <a:spcPts val="4200"/>
                </a:lnSpc>
              </a:pPr>
              <a:r>
                <a:rPr lang="en-US" sz="3000">
                  <a:solidFill>
                    <a:srgbClr val="0F4662"/>
                  </a:solidFill>
                  <a:latin typeface="Times New Roman" panose="02020603050405020304" pitchFamily="18" charset="0"/>
                  <a:cs typeface="Times New Roman" panose="02020603050405020304" pitchFamily="18" charset="0"/>
                </a:rPr>
                <a:t>model = yolov8n</a:t>
              </a:r>
              <a:endParaRPr lang="en-US" sz="3000">
                <a:solidFill>
                  <a:srgbClr val="0F4662"/>
                </a:solidFill>
                <a:latin typeface="Times New Roman" panose="02020603050405020304" pitchFamily="18" charset="0"/>
                <a:cs typeface="Times New Roman" panose="02020603050405020304" pitchFamily="18" charset="0"/>
              </a:endParaRPr>
            </a:p>
          </p:txBody>
        </p:sp>
        <p:sp>
          <p:nvSpPr>
            <p:cNvPr id="24" name="TextBox 21"/>
            <p:cNvSpPr txBox="1"/>
            <p:nvPr/>
          </p:nvSpPr>
          <p:spPr>
            <a:xfrm>
              <a:off x="0" y="0"/>
              <a:ext cx="890230" cy="800100"/>
            </a:xfrm>
            <a:prstGeom prst="rect">
              <a:avLst/>
            </a:prstGeom>
          </p:spPr>
          <p:txBody>
            <a:bodyPr lIns="0" tIns="0" rIns="0" bIns="0" rtlCol="0" anchor="t">
              <a:spAutoFit/>
            </a:bodyPr>
            <a:lstStyle/>
            <a:p>
              <a:pPr algn="l">
                <a:lnSpc>
                  <a:spcPts val="4800"/>
                </a:lnSpc>
              </a:pPr>
              <a:r>
                <a:rPr lang="en-US" sz="4000">
                  <a:solidFill>
                    <a:srgbClr val="0F4662"/>
                  </a:solidFill>
                  <a:latin typeface="Times New Roman" panose="02020603050405020304" pitchFamily="18" charset="0"/>
                  <a:cs typeface="Times New Roman" panose="02020603050405020304" pitchFamily="18" charset="0"/>
                </a:rPr>
                <a:t>06</a:t>
              </a:r>
              <a:endParaRPr lang="en-US" sz="4000">
                <a:solidFill>
                  <a:srgbClr val="0F4662"/>
                </a:solidFill>
                <a:latin typeface="Times New Roman" panose="02020603050405020304" pitchFamily="18" charset="0"/>
                <a:cs typeface="Times New Roman" panose="02020603050405020304" pitchFamily="18" charset="0"/>
              </a:endParaRPr>
            </a:p>
          </p:txBody>
        </p:sp>
      </p:grpSp>
      <p:sp>
        <p:nvSpPr>
          <p:cNvPr id="25" name="Freeform 6"/>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4"/>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3"/>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1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Google Shape;2426;p39"/>
          <p:cNvSpPr txBox="1">
            <a:spLocks noGrp="1"/>
          </p:cNvSpPr>
          <p:nvPr/>
        </p:nvSpPr>
        <p:spPr>
          <a:xfrm>
            <a:off x="3742350" y="963909"/>
            <a:ext cx="108033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000 Astounder Squared TB" panose="02000506000000020004" pitchFamily="2" charset="0"/>
              </a:rPr>
              <a:t>5. Kết quả đạt được</a:t>
            </a:r>
            <a:endParaRPr sz="7200">
              <a:solidFill>
                <a:srgbClr val="0F4662"/>
              </a:solidFill>
              <a:latin typeface="000 Astounder Squared TB" panose="02000506000000020004" pitchFamily="2" charset="0"/>
            </a:endParaRPr>
          </a:p>
        </p:txBody>
      </p:sp>
      <p:grpSp>
        <p:nvGrpSpPr>
          <p:cNvPr id="5" name="Nhóm 4"/>
          <p:cNvGrpSpPr/>
          <p:nvPr/>
        </p:nvGrpSpPr>
        <p:grpSpPr>
          <a:xfrm>
            <a:off x="2895600" y="3479503"/>
            <a:ext cx="12192000" cy="4953000"/>
            <a:chOff x="0" y="0"/>
            <a:chExt cx="6073140" cy="2301240"/>
          </a:xfrm>
        </p:grpSpPr>
        <p:grpSp>
          <p:nvGrpSpPr>
            <p:cNvPr id="6" name="Nhóm 2"/>
            <p:cNvGrpSpPr/>
            <p:nvPr/>
          </p:nvGrpSpPr>
          <p:grpSpPr>
            <a:xfrm>
              <a:off x="0" y="0"/>
              <a:ext cx="6073140" cy="1713230"/>
              <a:chOff x="0" y="0"/>
              <a:chExt cx="6073140" cy="1713230"/>
            </a:xfrm>
          </p:grpSpPr>
          <p:grpSp>
            <p:nvGrpSpPr>
              <p:cNvPr id="11" name="Nhóm 1"/>
              <p:cNvGrpSpPr/>
              <p:nvPr/>
            </p:nvGrpSpPr>
            <p:grpSpPr>
              <a:xfrm>
                <a:off x="1600200" y="30480"/>
                <a:ext cx="4472940" cy="1652270"/>
                <a:chOff x="0" y="0"/>
                <a:chExt cx="4472940" cy="1652270"/>
              </a:xfrm>
            </p:grpSpPr>
            <p:pic>
              <p:nvPicPr>
                <p:cNvPr id="13" name="image10.png"/>
                <p:cNvPicPr/>
                <p:nvPr/>
              </p:nvPicPr>
              <p:blipFill>
                <a:blip r:embed="rId3"/>
                <a:srcRect/>
                <a:stretch>
                  <a:fillRect/>
                </a:stretch>
              </p:blipFill>
              <p:spPr>
                <a:xfrm>
                  <a:off x="3169920" y="7620"/>
                  <a:ext cx="1303020" cy="1641475"/>
                </a:xfrm>
                <a:prstGeom prst="rect">
                  <a:avLst/>
                </a:prstGeom>
              </p:spPr>
            </p:pic>
            <p:pic>
              <p:nvPicPr>
                <p:cNvPr id="14" name="image7.png"/>
                <p:cNvPicPr/>
                <p:nvPr/>
              </p:nvPicPr>
              <p:blipFill>
                <a:blip r:embed="rId4"/>
                <a:srcRect/>
                <a:stretch>
                  <a:fillRect/>
                </a:stretch>
              </p:blipFill>
              <p:spPr>
                <a:xfrm>
                  <a:off x="1645920" y="0"/>
                  <a:ext cx="1303020" cy="1652270"/>
                </a:xfrm>
                <a:prstGeom prst="rect">
                  <a:avLst/>
                </a:prstGeom>
              </p:spPr>
            </p:pic>
            <p:pic>
              <p:nvPicPr>
                <p:cNvPr id="15" name="image9.png"/>
                <p:cNvPicPr/>
                <p:nvPr/>
              </p:nvPicPr>
              <p:blipFill>
                <a:blip r:embed="rId5"/>
                <a:srcRect/>
                <a:stretch>
                  <a:fillRect/>
                </a:stretch>
              </p:blipFill>
              <p:spPr>
                <a:xfrm>
                  <a:off x="0" y="7620"/>
                  <a:ext cx="1349375" cy="1641475"/>
                </a:xfrm>
                <a:prstGeom prst="rect">
                  <a:avLst/>
                </a:prstGeom>
              </p:spPr>
            </p:pic>
          </p:grpSp>
          <p:pic>
            <p:nvPicPr>
              <p:cNvPr id="12" name="image13.png" descr="Hình "/>
              <p:cNvPicPr/>
              <p:nvPr/>
            </p:nvPicPr>
            <p:blipFill>
              <a:blip r:embed="rId6" cstate="print">
                <a:extLst>
                  <a:ext uri="{28A0092B-C50C-407E-A947-70E740481C1C}">
                    <a14:useLocalDpi xmlns:a14="http://schemas.microsoft.com/office/drawing/2010/main" val="0"/>
                  </a:ext>
                </a:extLst>
              </a:blip>
              <a:srcRect/>
              <a:stretch>
                <a:fillRect/>
              </a:stretch>
            </p:blipFill>
            <p:spPr>
              <a:xfrm>
                <a:off x="0" y="0"/>
                <a:ext cx="1303020" cy="1713230"/>
              </a:xfrm>
              <a:prstGeom prst="rect">
                <a:avLst/>
              </a:prstGeom>
            </p:spPr>
          </p:pic>
        </p:grpSp>
        <p:sp>
          <p:nvSpPr>
            <p:cNvPr id="7" name="Hình chữ nhật 3"/>
            <p:cNvSpPr/>
            <p:nvPr/>
          </p:nvSpPr>
          <p:spPr>
            <a:xfrm>
              <a:off x="1965960" y="1912620"/>
              <a:ext cx="830580" cy="388620"/>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lnSpc>
                  <a:spcPct val="115000"/>
                </a:lnSpc>
                <a:spcAft>
                  <a:spcPts val="1000"/>
                </a:spcAft>
              </a:pPr>
              <a:r>
                <a:rPr lang="vi-VN" sz="1100">
                  <a:effectLst/>
                  <a:latin typeface="Arial" panose="020B0604020202020204" pitchFamily="34" charset="0"/>
                  <a:ea typeface="Arial" panose="020B0604020202020204" pitchFamily="34" charset="0"/>
                  <a:cs typeface="Times New Roman" panose="02020603050405020304" pitchFamily="18" charset="0"/>
                </a:rPr>
                <a:t>(b</a:t>
              </a:r>
              <a:r>
                <a:rPr lang="en-US" sz="1100">
                  <a:effectLst/>
                  <a:latin typeface="Arial" panose="020B0604020202020204" pitchFamily="34" charset="0"/>
                  <a:ea typeface="Arial" panose="020B0604020202020204" pitchFamily="34" charset="0"/>
                  <a:cs typeface="Times New Roman" panose="02020603050405020304" pitchFamily="18" charset="0"/>
                </a:rPr>
                <a:t>)</a:t>
              </a:r>
              <a:endParaRPr lang="en-US" sz="1100">
                <a:effectLst/>
                <a:latin typeface="Arial" panose="020B0604020202020204" pitchFamily="34" charset="0"/>
                <a:ea typeface="Arial" panose="020B0604020202020204" pitchFamily="34" charset="0"/>
                <a:cs typeface="Times New Roman" panose="02020603050405020304" pitchFamily="18" charset="0"/>
              </a:endParaRPr>
            </a:p>
            <a:p>
              <a:pPr algn="ctr">
                <a:lnSpc>
                  <a:spcPct val="115000"/>
                </a:lnSpc>
                <a:spcAft>
                  <a:spcPts val="1000"/>
                </a:spcAft>
              </a:pPr>
              <a:r>
                <a:rPr lang="vi-VN" sz="1100">
                  <a:effectLst/>
                  <a:latin typeface="Arial" panose="020B0604020202020204" pitchFamily="34" charset="0"/>
                  <a:ea typeface="Arial" panose="020B0604020202020204" pitchFamily="34" charset="0"/>
                  <a:cs typeface="Times New Roman" panose="02020603050405020304" pitchFamily="18" charset="0"/>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8" name="Hình chữ nhật 3"/>
            <p:cNvSpPr/>
            <p:nvPr/>
          </p:nvSpPr>
          <p:spPr>
            <a:xfrm>
              <a:off x="297180" y="1912620"/>
              <a:ext cx="830580" cy="388620"/>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lnSpc>
                  <a:spcPct val="115000"/>
                </a:lnSpc>
                <a:spcAft>
                  <a:spcPts val="1000"/>
                </a:spcAft>
              </a:pPr>
              <a:r>
                <a:rPr lang="vi-VN" sz="1100">
                  <a:effectLst/>
                  <a:latin typeface="Arial" panose="020B0604020202020204" pitchFamily="34" charset="0"/>
                  <a:ea typeface="Arial" panose="020B0604020202020204" pitchFamily="34" charset="0"/>
                  <a:cs typeface="Times New Roman" panose="02020603050405020304" pitchFamily="18" charset="0"/>
                </a:rPr>
                <a:t>(a)</a:t>
              </a:r>
              <a:endParaRPr lang="en-US" sz="1100">
                <a:effectLst/>
                <a:latin typeface="Arial" panose="020B0604020202020204" pitchFamily="34" charset="0"/>
                <a:ea typeface="Arial" panose="020B0604020202020204" pitchFamily="34" charset="0"/>
                <a:cs typeface="Times New Roman" panose="02020603050405020304" pitchFamily="18" charset="0"/>
              </a:endParaRPr>
            </a:p>
            <a:p>
              <a:pPr algn="ctr">
                <a:lnSpc>
                  <a:spcPct val="115000"/>
                </a:lnSpc>
                <a:spcAft>
                  <a:spcPts val="1000"/>
                </a:spcAft>
              </a:pPr>
              <a:r>
                <a:rPr lang="vi-VN" sz="1100">
                  <a:effectLst/>
                  <a:latin typeface="Arial" panose="020B0604020202020204" pitchFamily="34" charset="0"/>
                  <a:ea typeface="Arial" panose="020B0604020202020204" pitchFamily="34" charset="0"/>
                  <a:cs typeface="Times New Roman" panose="02020603050405020304" pitchFamily="18" charset="0"/>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9" name="Hình chữ nhật 3"/>
            <p:cNvSpPr/>
            <p:nvPr/>
          </p:nvSpPr>
          <p:spPr>
            <a:xfrm>
              <a:off x="3528060" y="1912620"/>
              <a:ext cx="830580" cy="388620"/>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lnSpc>
                  <a:spcPct val="115000"/>
                </a:lnSpc>
                <a:spcAft>
                  <a:spcPts val="1000"/>
                </a:spcAft>
              </a:pPr>
              <a:r>
                <a:rPr lang="vi-VN" sz="1100">
                  <a:effectLst/>
                  <a:latin typeface="Arial" panose="020B0604020202020204" pitchFamily="34" charset="0"/>
                  <a:ea typeface="Arial" panose="020B0604020202020204" pitchFamily="34" charset="0"/>
                  <a:cs typeface="Times New Roman" panose="02020603050405020304" pitchFamily="18" charset="0"/>
                </a:rPr>
                <a:t>(</a:t>
              </a:r>
              <a:r>
                <a:rPr lang="en-US" sz="1100">
                  <a:effectLst/>
                  <a:latin typeface="Arial" panose="020B0604020202020204" pitchFamily="34" charset="0"/>
                  <a:ea typeface="Arial" panose="020B0604020202020204" pitchFamily="34" charset="0"/>
                  <a:cs typeface="Times New Roman" panose="02020603050405020304" pitchFamily="18" charset="0"/>
                </a:rPr>
                <a:t>c</a:t>
              </a:r>
              <a:r>
                <a:rPr lang="vi-VN" sz="1100">
                  <a:effectLst/>
                  <a:latin typeface="Arial" panose="020B0604020202020204" pitchFamily="34" charset="0"/>
                  <a:ea typeface="Arial" panose="020B0604020202020204" pitchFamily="34" charset="0"/>
                  <a:cs typeface="Times New Roman" panose="02020603050405020304" pitchFamily="18" charset="0"/>
                </a:rPr>
                <a:t>)</a:t>
              </a:r>
              <a:endParaRPr lang="en-US" sz="1100">
                <a:effectLst/>
                <a:latin typeface="Arial" panose="020B0604020202020204" pitchFamily="34" charset="0"/>
                <a:ea typeface="Arial" panose="020B0604020202020204" pitchFamily="34" charset="0"/>
                <a:cs typeface="Times New Roman" panose="02020603050405020304" pitchFamily="18" charset="0"/>
              </a:endParaRPr>
            </a:p>
            <a:p>
              <a:pPr algn="ctr">
                <a:lnSpc>
                  <a:spcPct val="115000"/>
                </a:lnSpc>
                <a:spcAft>
                  <a:spcPts val="1000"/>
                </a:spcAft>
              </a:pPr>
              <a:r>
                <a:rPr lang="vi-VN" sz="1100">
                  <a:effectLst/>
                  <a:latin typeface="Arial" panose="020B0604020202020204" pitchFamily="34" charset="0"/>
                  <a:ea typeface="Arial" panose="020B0604020202020204" pitchFamily="34" charset="0"/>
                  <a:cs typeface="Times New Roman" panose="02020603050405020304" pitchFamily="18" charset="0"/>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10" name="Hình chữ nhật 3"/>
            <p:cNvSpPr/>
            <p:nvPr/>
          </p:nvSpPr>
          <p:spPr>
            <a:xfrm>
              <a:off x="5120640" y="1912620"/>
              <a:ext cx="830580" cy="388620"/>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lnSpc>
                  <a:spcPct val="115000"/>
                </a:lnSpc>
                <a:spcAft>
                  <a:spcPts val="1000"/>
                </a:spcAft>
              </a:pPr>
              <a:r>
                <a:rPr lang="vi-VN" sz="1100">
                  <a:effectLst/>
                  <a:latin typeface="Arial" panose="020B0604020202020204" pitchFamily="34" charset="0"/>
                  <a:ea typeface="Arial" panose="020B0604020202020204" pitchFamily="34" charset="0"/>
                  <a:cs typeface="Times New Roman" panose="02020603050405020304" pitchFamily="18" charset="0"/>
                </a:rPr>
                <a:t>(</a:t>
              </a:r>
              <a:r>
                <a:rPr lang="en-US" sz="1100">
                  <a:effectLst/>
                  <a:latin typeface="Arial" panose="020B0604020202020204" pitchFamily="34" charset="0"/>
                  <a:ea typeface="Arial" panose="020B0604020202020204" pitchFamily="34" charset="0"/>
                  <a:cs typeface="Times New Roman" panose="02020603050405020304" pitchFamily="18" charset="0"/>
                </a:rPr>
                <a:t>d</a:t>
              </a:r>
              <a:r>
                <a:rPr lang="vi-VN" sz="1100">
                  <a:effectLst/>
                  <a:latin typeface="Arial" panose="020B0604020202020204" pitchFamily="34" charset="0"/>
                  <a:ea typeface="Arial" panose="020B0604020202020204" pitchFamily="34" charset="0"/>
                  <a:cs typeface="Times New Roman" panose="02020603050405020304" pitchFamily="18" charset="0"/>
                </a:rPr>
                <a:t>)</a:t>
              </a:r>
              <a:endParaRPr lang="en-US" sz="1100">
                <a:effectLst/>
                <a:latin typeface="Arial" panose="020B0604020202020204" pitchFamily="34" charset="0"/>
                <a:ea typeface="Arial" panose="020B0604020202020204" pitchFamily="34" charset="0"/>
                <a:cs typeface="Times New Roman" panose="02020603050405020304" pitchFamily="18" charset="0"/>
              </a:endParaRPr>
            </a:p>
            <a:p>
              <a:pPr algn="ctr">
                <a:lnSpc>
                  <a:spcPct val="115000"/>
                </a:lnSpc>
                <a:spcAft>
                  <a:spcPts val="1000"/>
                </a:spcAft>
              </a:pPr>
              <a:r>
                <a:rPr lang="vi-VN" sz="1100">
                  <a:effectLst/>
                  <a:latin typeface="Arial" panose="020B0604020202020204" pitchFamily="34" charset="0"/>
                  <a:ea typeface="Arial" panose="020B0604020202020204" pitchFamily="34" charset="0"/>
                  <a:cs typeface="Times New Roman" panose="02020603050405020304" pitchFamily="18" charset="0"/>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p:txBody>
        </p:sp>
      </p:grpSp>
      <p:sp>
        <p:nvSpPr>
          <p:cNvPr id="16" name="Rectangle 15"/>
          <p:cNvSpPr/>
          <p:nvPr/>
        </p:nvSpPr>
        <p:spPr>
          <a:xfrm>
            <a:off x="5310325" y="8432503"/>
            <a:ext cx="7865104" cy="9144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lnSpc>
                <a:spcPct val="106000"/>
              </a:lnSpc>
              <a:spcAft>
                <a:spcPts val="1000"/>
              </a:spcAft>
            </a:pPr>
            <a:r>
              <a:rPr lang="en-US"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Hình 4:</a:t>
            </a:r>
            <a:r>
              <a:rPr lang="en-US" sz="2400"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 Biểu</a:t>
            </a:r>
            <a:r>
              <a:rPr lang="vi-VN" sz="2400"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 đồ biểu thị các chỉ số kết quả huấn luyện: </a:t>
            </a:r>
            <a:endParaRPr lang="en-US" sz="2400">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endParaRPr>
          </a:p>
          <a:p>
            <a:pPr algn="ctr">
              <a:lnSpc>
                <a:spcPct val="106000"/>
              </a:lnSpc>
              <a:spcAft>
                <a:spcPts val="1000"/>
              </a:spcAft>
            </a:pPr>
            <a:r>
              <a:rPr lang="vi-VN" sz="2400"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n-US" sz="2400" i="1">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rPr>
              <a:t>mAP50</a:t>
            </a:r>
            <a:r>
              <a:rPr lang="vi-VN" sz="2400" i="1">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rPr>
              <a:t>, (b) </a:t>
            </a:r>
            <a:r>
              <a:rPr lang="en-US" sz="2400" i="1">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rPr>
              <a:t>mAP50-95</a:t>
            </a:r>
            <a:r>
              <a:rPr lang="vi-VN" sz="2400" i="1">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rPr>
              <a:t>, (c) </a:t>
            </a:r>
            <a:r>
              <a:rPr lang="en-US" sz="2400" i="1">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rPr>
              <a:t>precision</a:t>
            </a:r>
            <a:r>
              <a:rPr lang="vi-VN" sz="2400" i="1">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rPr>
              <a:t> và (d) recall</a:t>
            </a:r>
            <a:endParaRPr lang="en-US" sz="2400">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17" name="TextBox 16"/>
          <p:cNvSpPr txBox="1"/>
          <p:nvPr/>
        </p:nvSpPr>
        <p:spPr>
          <a:xfrm>
            <a:off x="2249478" y="2088049"/>
            <a:ext cx="14325600" cy="954107"/>
          </a:xfrm>
          <a:prstGeom prst="rect">
            <a:avLst/>
          </a:prstGeom>
          <a:noFill/>
        </p:spPr>
        <p:txBody>
          <a:bodyPr wrap="square" rtlCol="0">
            <a:spAutoFit/>
          </a:bodyPr>
          <a:lstStyle/>
          <a:p>
            <a:pPr algn="just"/>
            <a:r>
              <a:rPr lang="en-US" sz="2800">
                <a:solidFill>
                  <a:srgbClr val="0F4662"/>
                </a:solidFill>
                <a:effectLst/>
                <a:latin typeface="Times New Roman" panose="02020603050405020304" pitchFamily="18" charset="0"/>
                <a:ea typeface="Times New Roman" panose="02020603050405020304" pitchFamily="18" charset="0"/>
              </a:rPr>
              <a:t>Và từ những biểu đồ trên có thể thấy kết quả của mô hình YOLOv8 khá ổn khi chỉ huấn luyện với 50 epochs với mAP5095, mAP50, precision, recall, F1 lần lượt là 68%, 82%, 75%, 82%, 78% .</a:t>
            </a:r>
            <a:endParaRPr lang="en-US" sz="2800">
              <a:solidFill>
                <a:srgbClr val="0F4662"/>
              </a:solidFill>
            </a:endParaRPr>
          </a:p>
        </p:txBody>
      </p:sp>
      <p:sp>
        <p:nvSpPr>
          <p:cNvPr id="18" name="Freeform 6"/>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7"/>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4"/>
          <p:cNvGrpSpPr/>
          <p:nvPr/>
        </p:nvGrpSpPr>
        <p:grpSpPr>
          <a:xfrm>
            <a:off x="9753600" y="0"/>
            <a:ext cx="9838239" cy="10287000"/>
            <a:chOff x="0" y="0"/>
            <a:chExt cx="2591141" cy="2709333"/>
          </a:xfrm>
        </p:grpSpPr>
        <p:sp>
          <p:nvSpPr>
            <p:cNvPr id="19" name="Freeform 5"/>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sp>
        <p:sp>
          <p:nvSpPr>
            <p:cNvPr id="20" name="TextBox 6"/>
            <p:cNvSpPr txBox="1"/>
            <p:nvPr/>
          </p:nvSpPr>
          <p:spPr>
            <a:xfrm>
              <a:off x="0" y="-123825"/>
              <a:ext cx="2591141" cy="2833158"/>
            </a:xfrm>
            <a:prstGeom prst="rect">
              <a:avLst/>
            </a:prstGeom>
          </p:spPr>
          <p:txBody>
            <a:bodyPr lIns="50800" tIns="50800" rIns="50800" bIns="50800" rtlCol="0" anchor="ctr"/>
            <a:lstStyle/>
            <a:p>
              <a:pPr algn="ctr">
                <a:lnSpc>
                  <a:spcPts val="4080"/>
                </a:lnSpc>
              </a:pPr>
            </a:p>
          </p:txBody>
        </p:sp>
      </p:grpSp>
      <p:sp>
        <p:nvSpPr>
          <p:cNvPr id="9" name="Freeform 13"/>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Google Shape;2426;p39"/>
          <p:cNvSpPr txBox="1">
            <a:spLocks noGrp="1"/>
          </p:cNvSpPr>
          <p:nvPr/>
        </p:nvSpPr>
        <p:spPr>
          <a:xfrm>
            <a:off x="3742350" y="963909"/>
            <a:ext cx="108033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000 Astounder Squared TB" panose="02000506000000020004" pitchFamily="2" charset="0"/>
              </a:rPr>
              <a:t>5. Kết quả đạt được</a:t>
            </a:r>
            <a:endParaRPr sz="7200">
              <a:solidFill>
                <a:srgbClr val="0F4662"/>
              </a:solidFill>
              <a:latin typeface="000 Astounder Squared TB" panose="02000506000000020004" pitchFamily="2" charset="0"/>
            </a:endParaRPr>
          </a:p>
        </p:txBody>
      </p:sp>
      <p:sp>
        <p:nvSpPr>
          <p:cNvPr id="16" name="Rectangle 15"/>
          <p:cNvSpPr/>
          <p:nvPr/>
        </p:nvSpPr>
        <p:spPr>
          <a:xfrm>
            <a:off x="1676400" y="8044642"/>
            <a:ext cx="5439750" cy="9144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lnSpc>
                <a:spcPct val="115000"/>
              </a:lnSpc>
              <a:spcAft>
                <a:spcPts val="1000"/>
              </a:spcAft>
            </a:pPr>
            <a:r>
              <a:rPr lang="en-US"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Hình 5:</a:t>
            </a:r>
            <a:r>
              <a:rPr lang="en-US" sz="2400"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 Sơ đồ mối tương quan giữa hai thông số precision và recall</a:t>
            </a:r>
            <a:endParaRPr lang="en-US" sz="2400">
              <a:solidFill>
                <a:srgbClr val="0F4662"/>
              </a:solidFill>
              <a:effectLst/>
              <a:latin typeface="Arial" panose="020B0604020202020204" pitchFamily="34" charset="0"/>
              <a:ea typeface="Arial" panose="020B0604020202020204" pitchFamily="34" charset="0"/>
              <a:cs typeface="Times New Roman" panose="02020603050405020304" pitchFamily="18" charset="0"/>
            </a:endParaRPr>
          </a:p>
        </p:txBody>
      </p:sp>
      <p:pic>
        <p:nvPicPr>
          <p:cNvPr id="17" name="image2.png"/>
          <p:cNvPicPr/>
          <p:nvPr/>
        </p:nvPicPr>
        <p:blipFill>
          <a:blip r:embed="rId3">
            <a:extLst>
              <a:ext uri="{28A0092B-C50C-407E-A947-70E740481C1C}">
                <a14:useLocalDpi xmlns:a14="http://schemas.microsoft.com/office/drawing/2010/main" val="0"/>
              </a:ext>
            </a:extLst>
          </a:blip>
          <a:srcRect/>
          <a:stretch>
            <a:fillRect/>
          </a:stretch>
        </p:blipFill>
        <p:spPr>
          <a:xfrm>
            <a:off x="1219200" y="2242358"/>
            <a:ext cx="8153400" cy="5209396"/>
          </a:xfrm>
          <a:prstGeom prst="rect">
            <a:avLst/>
          </a:prstGeom>
        </p:spPr>
      </p:pic>
      <p:sp>
        <p:nvSpPr>
          <p:cNvPr id="21" name="TextBox 20"/>
          <p:cNvSpPr txBox="1"/>
          <p:nvPr/>
        </p:nvSpPr>
        <p:spPr>
          <a:xfrm>
            <a:off x="10368449" y="5682039"/>
            <a:ext cx="7344750" cy="4031873"/>
          </a:xfrm>
          <a:prstGeom prst="rect">
            <a:avLst/>
          </a:prstGeom>
          <a:noFill/>
        </p:spPr>
        <p:txBody>
          <a:bodyPr wrap="square" rtlCol="0">
            <a:spAutoFit/>
          </a:bodyPr>
          <a:lstStyle/>
          <a:p>
            <a:r>
              <a:rPr lang="vi-VN" sz="3200">
                <a:solidFill>
                  <a:srgbClr val="0F4662"/>
                </a:solidFill>
                <a:latin typeface="Times New Roman" panose="02020603050405020304" pitchFamily="18" charset="0"/>
                <a:ea typeface="Times New Roman" panose="02020603050405020304" pitchFamily="18" charset="0"/>
              </a:rPr>
              <a:t>     </a:t>
            </a:r>
            <a:r>
              <a:rPr lang="en-US" sz="3200">
                <a:solidFill>
                  <a:srgbClr val="0F4662"/>
                </a:solidFill>
                <a:effectLst/>
                <a:latin typeface="Times New Roman" panose="02020603050405020304" pitchFamily="18" charset="0"/>
                <a:ea typeface="Times New Roman" panose="02020603050405020304" pitchFamily="18" charset="0"/>
              </a:rPr>
              <a:t>Nó là một phép đo tổng quát về khả năng của mô hình trong việc phát hiện và định vị vật thể trong hình ảnh. </a:t>
            </a:r>
            <a:r>
              <a:rPr lang="en-US" sz="3200">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Mục tiêu khi huấn luyện mô hình YOLOv8 là tối ưu hóa chỉ số F1 để đảm bảo mô hình đạt được sự cân bằng giữa precision và recall. </a:t>
            </a:r>
            <a:r>
              <a:rPr lang="vi-VN" sz="3200">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Hình bên </a:t>
            </a:r>
            <a:r>
              <a:rPr lang="en-US" sz="3200">
                <a:solidFill>
                  <a:srgbClr val="0F4662"/>
                </a:solidFill>
                <a:effectLst/>
                <a:latin typeface="Times New Roman" panose="02020603050405020304" pitchFamily="18" charset="0"/>
                <a:ea typeface="Times New Roman" panose="02020603050405020304" pitchFamily="18" charset="0"/>
              </a:rPr>
              <a:t>mô tả mối quan hệ giữa </a:t>
            </a:r>
            <a:r>
              <a:rPr lang="vi-VN" sz="3200">
                <a:solidFill>
                  <a:srgbClr val="0F4662"/>
                </a:solidFill>
                <a:effectLst/>
                <a:latin typeface="Times New Roman" panose="02020603050405020304" pitchFamily="18" charset="0"/>
                <a:ea typeface="Times New Roman" panose="02020603050405020304" pitchFamily="18" charset="0"/>
              </a:rPr>
              <a:t>-</a:t>
            </a:r>
            <a:r>
              <a:rPr lang="en-US" sz="3200">
                <a:solidFill>
                  <a:srgbClr val="0F4662"/>
                </a:solidFill>
                <a:effectLst/>
                <a:latin typeface="Times New Roman" panose="02020603050405020304" pitchFamily="18" charset="0"/>
                <a:ea typeface="Times New Roman" panose="02020603050405020304" pitchFamily="18" charset="0"/>
              </a:rPr>
              <a:t>precision và recall:</a:t>
            </a:r>
            <a:endParaRPr lang="en-US" sz="3200">
              <a:solidFill>
                <a:srgbClr val="0F4662"/>
              </a:solidFill>
              <a:latin typeface="Times New Roman" panose="02020603050405020304" pitchFamily="18" charset="0"/>
              <a:cs typeface="Times New Roman" panose="02020603050405020304" pitchFamily="18" charset="0"/>
            </a:endParaRPr>
          </a:p>
        </p:txBody>
      </p:sp>
      <p:sp>
        <p:nvSpPr>
          <p:cNvPr id="24" name="TextBox 23"/>
          <p:cNvSpPr txBox="1"/>
          <p:nvPr/>
        </p:nvSpPr>
        <p:spPr>
          <a:xfrm>
            <a:off x="10287000" y="2576520"/>
            <a:ext cx="4953000" cy="1102033"/>
          </a:xfrm>
          <a:prstGeom prst="rect">
            <a:avLst/>
          </a:prstGeom>
          <a:noFill/>
        </p:spPr>
        <p:txBody>
          <a:bodyPr wrap="square">
            <a:spAutoFit/>
          </a:bodyPr>
          <a:lstStyle/>
          <a:p>
            <a:pPr indent="457200">
              <a:lnSpc>
                <a:spcPct val="106000"/>
              </a:lnSpc>
              <a:spcAft>
                <a:spcPts val="600"/>
              </a:spcAft>
            </a:pPr>
            <a:r>
              <a:rPr lang="en-US" sz="3200">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Chỉ số F1 được tính bằng công thức:</a:t>
            </a:r>
            <a:endParaRPr lang="en-US" sz="3200">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5" name="Rectangle 24"/>
              <p:cNvSpPr/>
              <p:nvPr/>
            </p:nvSpPr>
            <p:spPr>
              <a:xfrm>
                <a:off x="10873275" y="3718540"/>
                <a:ext cx="6172200" cy="166575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vi-VN" sz="4400" b="1">
                    <a:solidFill>
                      <a:srgbClr val="0F4662"/>
                    </a:solidFill>
                  </a:rPr>
                  <a:t>F1 = </a:t>
                </a:r>
                <a14:m>
                  <m:oMath xmlns:m="http://schemas.openxmlformats.org/officeDocument/2006/math">
                    <m:f>
                      <m:fPr>
                        <m:ctrlPr>
                          <a:rPr lang="vi-VN" sz="4400" b="1" i="1" smtClean="0">
                            <a:solidFill>
                              <a:srgbClr val="0F4662"/>
                            </a:solidFill>
                            <a:latin typeface="Cambria Math" panose="02040503050406030204" pitchFamily="18" charset="0"/>
                          </a:rPr>
                        </m:ctrlPr>
                      </m:fPr>
                      <m:num>
                        <m:r>
                          <a:rPr lang="vi-VN" sz="4400" b="1" i="1">
                            <a:solidFill>
                              <a:srgbClr val="0F4662"/>
                            </a:solidFill>
                            <a:latin typeface="Cambria Math" panose="02040503050406030204" pitchFamily="18" charset="0"/>
                          </a:rPr>
                          <m:t>𝟐</m:t>
                        </m:r>
                        <m:r>
                          <a:rPr lang="vi-VN" sz="4400" b="1" i="1" smtClean="0">
                            <a:solidFill>
                              <a:srgbClr val="0F4662"/>
                            </a:solidFill>
                            <a:latin typeface="Cambria Math" panose="02040503050406030204" pitchFamily="18" charset="0"/>
                          </a:rPr>
                          <m:t> </m:t>
                        </m:r>
                        <m:r>
                          <a:rPr lang="vi-VN" sz="4400" b="1" i="1">
                            <a:solidFill>
                              <a:srgbClr val="0F4662"/>
                            </a:solidFill>
                            <a:latin typeface="Cambria Math" panose="02040503050406030204" pitchFamily="18" charset="0"/>
                          </a:rPr>
                          <m:t>𝒙</m:t>
                        </m:r>
                        <m:r>
                          <a:rPr lang="vi-VN" sz="4400" b="1" i="1" smtClean="0">
                            <a:solidFill>
                              <a:srgbClr val="0F4662"/>
                            </a:solidFill>
                            <a:latin typeface="Cambria Math" panose="02040503050406030204" pitchFamily="18" charset="0"/>
                          </a:rPr>
                          <m:t> </m:t>
                        </m:r>
                        <m:r>
                          <a:rPr lang="vi-VN" sz="4400" b="1" i="1">
                            <a:solidFill>
                              <a:srgbClr val="0F4662"/>
                            </a:solidFill>
                            <a:latin typeface="Cambria Math" panose="02040503050406030204" pitchFamily="18" charset="0"/>
                          </a:rPr>
                          <m:t>𝒑𝒓𝒆𝒄𝒊𝒔𝒊𝒐𝒏</m:t>
                        </m:r>
                        <m:r>
                          <a:rPr lang="vi-VN" sz="4400" b="1" i="1" smtClean="0">
                            <a:solidFill>
                              <a:srgbClr val="0F4662"/>
                            </a:solidFill>
                            <a:latin typeface="Cambria Math" panose="02040503050406030204" pitchFamily="18" charset="0"/>
                          </a:rPr>
                          <m:t> </m:t>
                        </m:r>
                        <m:r>
                          <a:rPr lang="vi-VN" sz="4400" b="1" i="1">
                            <a:solidFill>
                              <a:srgbClr val="0F4662"/>
                            </a:solidFill>
                            <a:latin typeface="Cambria Math" panose="02040503050406030204" pitchFamily="18" charset="0"/>
                          </a:rPr>
                          <m:t>𝒙</m:t>
                        </m:r>
                        <m:r>
                          <a:rPr lang="vi-VN" sz="4400" b="1" i="1" smtClean="0">
                            <a:solidFill>
                              <a:srgbClr val="0F4662"/>
                            </a:solidFill>
                            <a:latin typeface="Cambria Math" panose="02040503050406030204" pitchFamily="18" charset="0"/>
                          </a:rPr>
                          <m:t> </m:t>
                        </m:r>
                        <m:r>
                          <a:rPr lang="vi-VN" sz="4400" b="1" i="1">
                            <a:solidFill>
                              <a:srgbClr val="0F4662"/>
                            </a:solidFill>
                            <a:latin typeface="Cambria Math" panose="02040503050406030204" pitchFamily="18" charset="0"/>
                          </a:rPr>
                          <m:t>𝒓𝒆𝒄𝒂𝒍𝒍</m:t>
                        </m:r>
                      </m:num>
                      <m:den>
                        <m:r>
                          <a:rPr lang="vi-VN" sz="4400" b="1" i="1">
                            <a:solidFill>
                              <a:srgbClr val="0F4662"/>
                            </a:solidFill>
                            <a:latin typeface="Cambria Math" panose="02040503050406030204" pitchFamily="18" charset="0"/>
                          </a:rPr>
                          <m:t>𝒑𝒓𝒆𝒄𝒊𝒔𝒊𝒐𝒏</m:t>
                        </m:r>
                        <m:r>
                          <a:rPr lang="vi-VN" sz="4400" b="1" i="1" smtClean="0">
                            <a:solidFill>
                              <a:srgbClr val="0F4662"/>
                            </a:solidFill>
                            <a:latin typeface="Cambria Math" panose="02040503050406030204" pitchFamily="18" charset="0"/>
                          </a:rPr>
                          <m:t>+ </m:t>
                        </m:r>
                        <m:r>
                          <a:rPr lang="vi-VN" sz="4400" b="1" i="1">
                            <a:solidFill>
                              <a:srgbClr val="0F4662"/>
                            </a:solidFill>
                            <a:latin typeface="Cambria Math" panose="02040503050406030204" pitchFamily="18" charset="0"/>
                          </a:rPr>
                          <m:t>𝒓𝒆𝒄𝒂𝒍𝒍</m:t>
                        </m:r>
                      </m:den>
                    </m:f>
                  </m:oMath>
                </a14:m>
                <a:endParaRPr lang="en-US" sz="4400" b="1">
                  <a:solidFill>
                    <a:srgbClr val="0F4662"/>
                  </a:solidFill>
                </a:endParaRPr>
              </a:p>
            </p:txBody>
          </p:sp>
        </mc:Choice>
        <mc:Fallback>
          <p:sp>
            <p:nvSpPr>
              <p:cNvPr id="25" name="Rectangle 24"/>
              <p:cNvSpPr>
                <a:spLocks noRot="1" noChangeAspect="1" noMove="1" noResize="1" noEditPoints="1" noAdjustHandles="1" noChangeArrowheads="1" noChangeShapeType="1" noTextEdit="1"/>
              </p:cNvSpPr>
              <p:nvPr/>
            </p:nvSpPr>
            <p:spPr>
              <a:xfrm>
                <a:off x="10873275" y="3718540"/>
                <a:ext cx="6172200" cy="1665755"/>
              </a:xfrm>
              <a:prstGeom prst="rect">
                <a:avLst/>
              </a:prstGeom>
              <a:blipFill rotWithShape="1">
                <a:blip r:embed="rId4"/>
                <a:stretch>
                  <a:fillRect l="-3" t="-37" r="3" b="8"/>
                </a:stretch>
              </a:blipFill>
              <a:ln>
                <a:noFill/>
              </a:ln>
            </p:spPr>
            <p:style>
              <a:lnRef idx="0">
                <a:scrgbClr r="0" g="0" b="0"/>
              </a:lnRef>
              <a:fillRef idx="0">
                <a:scrgbClr r="0" g="0" b="0"/>
              </a:fillRef>
              <a:effectRef idx="0">
                <a:scrgbClr r="0" g="0" b="0"/>
              </a:effectRef>
              <a:fontRef idx="minor">
                <a:schemeClr val="dk1"/>
              </a:fontRef>
            </p:style>
            <p:txBody>
              <a:bodyPr/>
              <a:lstStyle/>
              <a:p>
                <a:r>
                  <a:rPr lang="en-US"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3"/>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1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Google Shape;2426;p39"/>
          <p:cNvSpPr txBox="1">
            <a:spLocks noGrp="1"/>
          </p:cNvSpPr>
          <p:nvPr/>
        </p:nvSpPr>
        <p:spPr>
          <a:xfrm>
            <a:off x="3742350" y="963909"/>
            <a:ext cx="108033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000 Astounder Squared TB" panose="02000506000000020004" pitchFamily="2" charset="0"/>
              </a:rPr>
              <a:t>5. Kết quả đạt được</a:t>
            </a:r>
            <a:endParaRPr sz="7200">
              <a:solidFill>
                <a:srgbClr val="0F4662"/>
              </a:solidFill>
              <a:latin typeface="000 Astounder Squared TB" panose="02000506000000020004" pitchFamily="2" charset="0"/>
            </a:endParaRPr>
          </a:p>
        </p:txBody>
      </p:sp>
      <p:sp>
        <p:nvSpPr>
          <p:cNvPr id="18" name="Freeform 6"/>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3"/>
            <a:stretch>
              <a:fillRect/>
            </a:stretch>
          </a:blipFill>
        </p:spPr>
        <p:txBody>
          <a:bodyPr/>
          <a:lstStyle/>
          <a:p>
            <a:endParaRPr lang="en-US"/>
          </a:p>
        </p:txBody>
      </p:sp>
      <p:grpSp>
        <p:nvGrpSpPr>
          <p:cNvPr id="54" name="Group 4"/>
          <p:cNvGrpSpPr/>
          <p:nvPr/>
        </p:nvGrpSpPr>
        <p:grpSpPr>
          <a:xfrm>
            <a:off x="2719731" y="2174389"/>
            <a:ext cx="3060253" cy="1173427"/>
            <a:chOff x="0" y="0"/>
            <a:chExt cx="805993" cy="309051"/>
          </a:xfrm>
        </p:grpSpPr>
        <p:sp>
          <p:nvSpPr>
            <p:cNvPr id="55" name="Freeform 5"/>
            <p:cNvSpPr/>
            <p:nvPr/>
          </p:nvSpPr>
          <p:spPr>
            <a:xfrm>
              <a:off x="0" y="0"/>
              <a:ext cx="805993" cy="309051"/>
            </a:xfrm>
            <a:custGeom>
              <a:avLst/>
              <a:gdLst/>
              <a:ahLst/>
              <a:cxnLst/>
              <a:rect l="l" t="t" r="r" b="b"/>
              <a:pathLst>
                <a:path w="805993" h="309051">
                  <a:moveTo>
                    <a:pt x="129021" y="0"/>
                  </a:moveTo>
                  <a:lnTo>
                    <a:pt x="676971" y="0"/>
                  </a:lnTo>
                  <a:cubicBezTo>
                    <a:pt x="711190" y="0"/>
                    <a:pt x="744007" y="13593"/>
                    <a:pt x="768203" y="37789"/>
                  </a:cubicBezTo>
                  <a:cubicBezTo>
                    <a:pt x="792399" y="61986"/>
                    <a:pt x="805993" y="94803"/>
                    <a:pt x="805993" y="129021"/>
                  </a:cubicBezTo>
                  <a:lnTo>
                    <a:pt x="805993" y="180029"/>
                  </a:lnTo>
                  <a:cubicBezTo>
                    <a:pt x="805993" y="214248"/>
                    <a:pt x="792399" y="247065"/>
                    <a:pt x="768203" y="271261"/>
                  </a:cubicBezTo>
                  <a:cubicBezTo>
                    <a:pt x="744007" y="295457"/>
                    <a:pt x="711190" y="309051"/>
                    <a:pt x="676971" y="309051"/>
                  </a:cubicBezTo>
                  <a:lnTo>
                    <a:pt x="129021" y="309051"/>
                  </a:lnTo>
                  <a:cubicBezTo>
                    <a:pt x="94803" y="309051"/>
                    <a:pt x="61986" y="295457"/>
                    <a:pt x="37789" y="271261"/>
                  </a:cubicBezTo>
                  <a:cubicBezTo>
                    <a:pt x="13593" y="247065"/>
                    <a:pt x="0" y="214248"/>
                    <a:pt x="0" y="180029"/>
                  </a:cubicBezTo>
                  <a:lnTo>
                    <a:pt x="0" y="129021"/>
                  </a:lnTo>
                  <a:cubicBezTo>
                    <a:pt x="0" y="94803"/>
                    <a:pt x="13593" y="61986"/>
                    <a:pt x="37789" y="37789"/>
                  </a:cubicBezTo>
                  <a:cubicBezTo>
                    <a:pt x="61986" y="13593"/>
                    <a:pt x="94803" y="0"/>
                    <a:pt x="129021" y="0"/>
                  </a:cubicBezTo>
                  <a:close/>
                </a:path>
              </a:pathLst>
            </a:custGeom>
            <a:solidFill>
              <a:srgbClr val="ACCFC7"/>
            </a:solidFill>
          </p:spPr>
        </p:sp>
        <p:sp>
          <p:nvSpPr>
            <p:cNvPr id="56" name="TextBox 6"/>
            <p:cNvSpPr txBox="1"/>
            <p:nvPr/>
          </p:nvSpPr>
          <p:spPr>
            <a:xfrm>
              <a:off x="0" y="-38100"/>
              <a:ext cx="805993" cy="347151"/>
            </a:xfrm>
            <a:prstGeom prst="rect">
              <a:avLst/>
            </a:prstGeom>
          </p:spPr>
          <p:txBody>
            <a:bodyPr lIns="50800" tIns="50800" rIns="50800" bIns="50800" rtlCol="0" anchor="ctr"/>
            <a:lstStyle/>
            <a:p>
              <a:pPr algn="ctr">
                <a:lnSpc>
                  <a:spcPts val="5200"/>
                </a:lnSpc>
              </a:pPr>
              <a:r>
                <a:rPr lang="en-US" sz="4000">
                  <a:solidFill>
                    <a:srgbClr val="000000"/>
                  </a:solidFill>
                  <a:latin typeface="Baloo" panose="020B0604020202020204"/>
                </a:rPr>
                <a:t>mAP50</a:t>
              </a:r>
              <a:endParaRPr lang="en-US" sz="4000">
                <a:solidFill>
                  <a:srgbClr val="000000"/>
                </a:solidFill>
                <a:latin typeface="Baloo" panose="020B0604020202020204"/>
              </a:endParaRPr>
            </a:p>
          </p:txBody>
        </p:sp>
      </p:grpSp>
      <p:grpSp>
        <p:nvGrpSpPr>
          <p:cNvPr id="57" name="Group 8"/>
          <p:cNvGrpSpPr/>
          <p:nvPr/>
        </p:nvGrpSpPr>
        <p:grpSpPr>
          <a:xfrm>
            <a:off x="2719731" y="3573572"/>
            <a:ext cx="3060253" cy="1131288"/>
            <a:chOff x="0" y="0"/>
            <a:chExt cx="805993" cy="297952"/>
          </a:xfrm>
        </p:grpSpPr>
        <p:sp>
          <p:nvSpPr>
            <p:cNvPr id="58" name="Freeform 9"/>
            <p:cNvSpPr/>
            <p:nvPr/>
          </p:nvSpPr>
          <p:spPr>
            <a:xfrm>
              <a:off x="0" y="0"/>
              <a:ext cx="805993" cy="297952"/>
            </a:xfrm>
            <a:custGeom>
              <a:avLst/>
              <a:gdLst/>
              <a:ahLst/>
              <a:cxnLst/>
              <a:rect l="l" t="t" r="r" b="b"/>
              <a:pathLst>
                <a:path w="805993" h="297952">
                  <a:moveTo>
                    <a:pt x="129021" y="0"/>
                  </a:moveTo>
                  <a:lnTo>
                    <a:pt x="676971" y="0"/>
                  </a:lnTo>
                  <a:cubicBezTo>
                    <a:pt x="711190" y="0"/>
                    <a:pt x="744007" y="13593"/>
                    <a:pt x="768203" y="37789"/>
                  </a:cubicBezTo>
                  <a:cubicBezTo>
                    <a:pt x="792399" y="61986"/>
                    <a:pt x="805993" y="94803"/>
                    <a:pt x="805993" y="129021"/>
                  </a:cubicBezTo>
                  <a:lnTo>
                    <a:pt x="805993" y="168931"/>
                  </a:lnTo>
                  <a:cubicBezTo>
                    <a:pt x="805993" y="203150"/>
                    <a:pt x="792399" y="235967"/>
                    <a:pt x="768203" y="260163"/>
                  </a:cubicBezTo>
                  <a:cubicBezTo>
                    <a:pt x="744007" y="284359"/>
                    <a:pt x="711190" y="297952"/>
                    <a:pt x="676971" y="297952"/>
                  </a:cubicBezTo>
                  <a:lnTo>
                    <a:pt x="129021" y="297952"/>
                  </a:lnTo>
                  <a:cubicBezTo>
                    <a:pt x="94803" y="297952"/>
                    <a:pt x="61986" y="284359"/>
                    <a:pt x="37789" y="260163"/>
                  </a:cubicBezTo>
                  <a:cubicBezTo>
                    <a:pt x="13593" y="235967"/>
                    <a:pt x="0" y="203150"/>
                    <a:pt x="0" y="168931"/>
                  </a:cubicBezTo>
                  <a:lnTo>
                    <a:pt x="0" y="129021"/>
                  </a:lnTo>
                  <a:cubicBezTo>
                    <a:pt x="0" y="94803"/>
                    <a:pt x="13593" y="61986"/>
                    <a:pt x="37789" y="37789"/>
                  </a:cubicBezTo>
                  <a:cubicBezTo>
                    <a:pt x="61986" y="13593"/>
                    <a:pt x="94803" y="0"/>
                    <a:pt x="129021" y="0"/>
                  </a:cubicBezTo>
                  <a:close/>
                </a:path>
              </a:pathLst>
            </a:custGeom>
            <a:solidFill>
              <a:srgbClr val="ACCFC7"/>
            </a:solidFill>
          </p:spPr>
        </p:sp>
        <p:sp>
          <p:nvSpPr>
            <p:cNvPr id="59" name="TextBox 10"/>
            <p:cNvSpPr txBox="1"/>
            <p:nvPr/>
          </p:nvSpPr>
          <p:spPr>
            <a:xfrm>
              <a:off x="0" y="-38100"/>
              <a:ext cx="805993" cy="336052"/>
            </a:xfrm>
            <a:prstGeom prst="rect">
              <a:avLst/>
            </a:prstGeom>
          </p:spPr>
          <p:txBody>
            <a:bodyPr lIns="50800" tIns="50800" rIns="50800" bIns="50800" rtlCol="0" anchor="ctr"/>
            <a:lstStyle/>
            <a:p>
              <a:pPr algn="ctr">
                <a:lnSpc>
                  <a:spcPts val="5200"/>
                </a:lnSpc>
              </a:pPr>
              <a:r>
                <a:rPr lang="en-US" sz="4000">
                  <a:solidFill>
                    <a:srgbClr val="000000"/>
                  </a:solidFill>
                  <a:latin typeface="Baloo" panose="020B0604020202020204"/>
                </a:rPr>
                <a:t>mAP50-95</a:t>
              </a:r>
              <a:endParaRPr lang="en-US" sz="4000">
                <a:solidFill>
                  <a:srgbClr val="000000"/>
                </a:solidFill>
                <a:latin typeface="Baloo" panose="020B0604020202020204"/>
              </a:endParaRPr>
            </a:p>
          </p:txBody>
        </p:sp>
      </p:grpSp>
      <p:grpSp>
        <p:nvGrpSpPr>
          <p:cNvPr id="60" name="Group 11"/>
          <p:cNvGrpSpPr/>
          <p:nvPr/>
        </p:nvGrpSpPr>
        <p:grpSpPr>
          <a:xfrm>
            <a:off x="2719731" y="4895360"/>
            <a:ext cx="3060253" cy="1153934"/>
            <a:chOff x="0" y="0"/>
            <a:chExt cx="805993" cy="303917"/>
          </a:xfrm>
        </p:grpSpPr>
        <p:sp>
          <p:nvSpPr>
            <p:cNvPr id="61" name="Freeform 12"/>
            <p:cNvSpPr/>
            <p:nvPr/>
          </p:nvSpPr>
          <p:spPr>
            <a:xfrm>
              <a:off x="0" y="0"/>
              <a:ext cx="805993" cy="303917"/>
            </a:xfrm>
            <a:custGeom>
              <a:avLst/>
              <a:gdLst/>
              <a:ahLst/>
              <a:cxnLst/>
              <a:rect l="l" t="t" r="r" b="b"/>
              <a:pathLst>
                <a:path w="805993" h="303917">
                  <a:moveTo>
                    <a:pt x="129021" y="0"/>
                  </a:moveTo>
                  <a:lnTo>
                    <a:pt x="676971" y="0"/>
                  </a:lnTo>
                  <a:cubicBezTo>
                    <a:pt x="711190" y="0"/>
                    <a:pt x="744007" y="13593"/>
                    <a:pt x="768203" y="37789"/>
                  </a:cubicBezTo>
                  <a:cubicBezTo>
                    <a:pt x="792399" y="61986"/>
                    <a:pt x="805993" y="94803"/>
                    <a:pt x="805993" y="129021"/>
                  </a:cubicBezTo>
                  <a:lnTo>
                    <a:pt x="805993" y="174896"/>
                  </a:lnTo>
                  <a:cubicBezTo>
                    <a:pt x="805993" y="209114"/>
                    <a:pt x="792399" y="241931"/>
                    <a:pt x="768203" y="266127"/>
                  </a:cubicBezTo>
                  <a:cubicBezTo>
                    <a:pt x="744007" y="290324"/>
                    <a:pt x="711190" y="303917"/>
                    <a:pt x="676971" y="303917"/>
                  </a:cubicBezTo>
                  <a:lnTo>
                    <a:pt x="129021" y="303917"/>
                  </a:lnTo>
                  <a:cubicBezTo>
                    <a:pt x="94803" y="303917"/>
                    <a:pt x="61986" y="290324"/>
                    <a:pt x="37789" y="266127"/>
                  </a:cubicBezTo>
                  <a:cubicBezTo>
                    <a:pt x="13593" y="241931"/>
                    <a:pt x="0" y="209114"/>
                    <a:pt x="0" y="174896"/>
                  </a:cubicBezTo>
                  <a:lnTo>
                    <a:pt x="0" y="129021"/>
                  </a:lnTo>
                  <a:cubicBezTo>
                    <a:pt x="0" y="94803"/>
                    <a:pt x="13593" y="61986"/>
                    <a:pt x="37789" y="37789"/>
                  </a:cubicBezTo>
                  <a:cubicBezTo>
                    <a:pt x="61986" y="13593"/>
                    <a:pt x="94803" y="0"/>
                    <a:pt x="129021" y="0"/>
                  </a:cubicBezTo>
                  <a:close/>
                </a:path>
              </a:pathLst>
            </a:custGeom>
            <a:solidFill>
              <a:srgbClr val="ACCFC7"/>
            </a:solidFill>
          </p:spPr>
        </p:sp>
        <p:sp>
          <p:nvSpPr>
            <p:cNvPr id="62" name="TextBox 13"/>
            <p:cNvSpPr txBox="1"/>
            <p:nvPr/>
          </p:nvSpPr>
          <p:spPr>
            <a:xfrm>
              <a:off x="0" y="-38100"/>
              <a:ext cx="805993" cy="342017"/>
            </a:xfrm>
            <a:prstGeom prst="rect">
              <a:avLst/>
            </a:prstGeom>
          </p:spPr>
          <p:txBody>
            <a:bodyPr lIns="50800" tIns="50800" rIns="50800" bIns="50800" rtlCol="0" anchor="ctr"/>
            <a:lstStyle/>
            <a:p>
              <a:pPr algn="ctr">
                <a:lnSpc>
                  <a:spcPts val="5200"/>
                </a:lnSpc>
              </a:pPr>
              <a:r>
                <a:rPr lang="en-US" sz="4000">
                  <a:solidFill>
                    <a:srgbClr val="000000"/>
                  </a:solidFill>
                  <a:latin typeface="Baloo" panose="020B0604020202020204"/>
                </a:rPr>
                <a:t>precision </a:t>
              </a:r>
              <a:endParaRPr lang="en-US" sz="4000">
                <a:solidFill>
                  <a:srgbClr val="000000"/>
                </a:solidFill>
                <a:latin typeface="Baloo" panose="020B0604020202020204"/>
              </a:endParaRPr>
            </a:p>
          </p:txBody>
        </p:sp>
      </p:grpSp>
      <p:grpSp>
        <p:nvGrpSpPr>
          <p:cNvPr id="63" name="Group 14"/>
          <p:cNvGrpSpPr/>
          <p:nvPr/>
        </p:nvGrpSpPr>
        <p:grpSpPr>
          <a:xfrm>
            <a:off x="2719731" y="6239794"/>
            <a:ext cx="3060253" cy="1194845"/>
            <a:chOff x="0" y="0"/>
            <a:chExt cx="805993" cy="314692"/>
          </a:xfrm>
        </p:grpSpPr>
        <p:sp>
          <p:nvSpPr>
            <p:cNvPr id="64" name="Freeform 15"/>
            <p:cNvSpPr/>
            <p:nvPr/>
          </p:nvSpPr>
          <p:spPr>
            <a:xfrm>
              <a:off x="0" y="0"/>
              <a:ext cx="805993" cy="314692"/>
            </a:xfrm>
            <a:custGeom>
              <a:avLst/>
              <a:gdLst/>
              <a:ahLst/>
              <a:cxnLst/>
              <a:rect l="l" t="t" r="r" b="b"/>
              <a:pathLst>
                <a:path w="805993" h="314692">
                  <a:moveTo>
                    <a:pt x="129021" y="0"/>
                  </a:moveTo>
                  <a:lnTo>
                    <a:pt x="676971" y="0"/>
                  </a:lnTo>
                  <a:cubicBezTo>
                    <a:pt x="711190" y="0"/>
                    <a:pt x="744007" y="13593"/>
                    <a:pt x="768203" y="37789"/>
                  </a:cubicBezTo>
                  <a:cubicBezTo>
                    <a:pt x="792399" y="61986"/>
                    <a:pt x="805993" y="94803"/>
                    <a:pt x="805993" y="129021"/>
                  </a:cubicBezTo>
                  <a:lnTo>
                    <a:pt x="805993" y="185670"/>
                  </a:lnTo>
                  <a:cubicBezTo>
                    <a:pt x="805993" y="219889"/>
                    <a:pt x="792399" y="252706"/>
                    <a:pt x="768203" y="276902"/>
                  </a:cubicBezTo>
                  <a:cubicBezTo>
                    <a:pt x="744007" y="301099"/>
                    <a:pt x="711190" y="314692"/>
                    <a:pt x="676971" y="314692"/>
                  </a:cubicBezTo>
                  <a:lnTo>
                    <a:pt x="129021" y="314692"/>
                  </a:lnTo>
                  <a:cubicBezTo>
                    <a:pt x="94803" y="314692"/>
                    <a:pt x="61986" y="301099"/>
                    <a:pt x="37789" y="276902"/>
                  </a:cubicBezTo>
                  <a:cubicBezTo>
                    <a:pt x="13593" y="252706"/>
                    <a:pt x="0" y="219889"/>
                    <a:pt x="0" y="185670"/>
                  </a:cubicBezTo>
                  <a:lnTo>
                    <a:pt x="0" y="129021"/>
                  </a:lnTo>
                  <a:cubicBezTo>
                    <a:pt x="0" y="94803"/>
                    <a:pt x="13593" y="61986"/>
                    <a:pt x="37789" y="37789"/>
                  </a:cubicBezTo>
                  <a:cubicBezTo>
                    <a:pt x="61986" y="13593"/>
                    <a:pt x="94803" y="0"/>
                    <a:pt x="129021" y="0"/>
                  </a:cubicBezTo>
                  <a:close/>
                </a:path>
              </a:pathLst>
            </a:custGeom>
            <a:solidFill>
              <a:srgbClr val="ACCFC7"/>
            </a:solidFill>
          </p:spPr>
        </p:sp>
        <p:sp>
          <p:nvSpPr>
            <p:cNvPr id="65" name="TextBox 16"/>
            <p:cNvSpPr txBox="1"/>
            <p:nvPr/>
          </p:nvSpPr>
          <p:spPr>
            <a:xfrm>
              <a:off x="0" y="-38100"/>
              <a:ext cx="805993" cy="352792"/>
            </a:xfrm>
            <a:prstGeom prst="rect">
              <a:avLst/>
            </a:prstGeom>
          </p:spPr>
          <p:txBody>
            <a:bodyPr lIns="50800" tIns="50800" rIns="50800" bIns="50800" rtlCol="0" anchor="ctr"/>
            <a:lstStyle/>
            <a:p>
              <a:pPr algn="ctr">
                <a:lnSpc>
                  <a:spcPts val="5200"/>
                </a:lnSpc>
              </a:pPr>
              <a:r>
                <a:rPr lang="en-US" sz="4000">
                  <a:solidFill>
                    <a:srgbClr val="000000"/>
                  </a:solidFill>
                  <a:latin typeface="Baloo" panose="020B0604020202020204"/>
                </a:rPr>
                <a:t>recall</a:t>
              </a:r>
              <a:endParaRPr lang="en-US" sz="4000">
                <a:solidFill>
                  <a:srgbClr val="000000"/>
                </a:solidFill>
                <a:latin typeface="Baloo" panose="020B0604020202020204"/>
              </a:endParaRPr>
            </a:p>
          </p:txBody>
        </p:sp>
      </p:grpSp>
      <p:grpSp>
        <p:nvGrpSpPr>
          <p:cNvPr id="66" name="Group 17"/>
          <p:cNvGrpSpPr/>
          <p:nvPr/>
        </p:nvGrpSpPr>
        <p:grpSpPr>
          <a:xfrm>
            <a:off x="2719731" y="7663240"/>
            <a:ext cx="3060253" cy="1194845"/>
            <a:chOff x="0" y="0"/>
            <a:chExt cx="805993" cy="314692"/>
          </a:xfrm>
        </p:grpSpPr>
        <p:sp>
          <p:nvSpPr>
            <p:cNvPr id="67" name="Freeform 18"/>
            <p:cNvSpPr/>
            <p:nvPr/>
          </p:nvSpPr>
          <p:spPr>
            <a:xfrm>
              <a:off x="0" y="0"/>
              <a:ext cx="805993" cy="314692"/>
            </a:xfrm>
            <a:custGeom>
              <a:avLst/>
              <a:gdLst/>
              <a:ahLst/>
              <a:cxnLst/>
              <a:rect l="l" t="t" r="r" b="b"/>
              <a:pathLst>
                <a:path w="805993" h="314692">
                  <a:moveTo>
                    <a:pt x="129021" y="0"/>
                  </a:moveTo>
                  <a:lnTo>
                    <a:pt x="676971" y="0"/>
                  </a:lnTo>
                  <a:cubicBezTo>
                    <a:pt x="711190" y="0"/>
                    <a:pt x="744007" y="13593"/>
                    <a:pt x="768203" y="37789"/>
                  </a:cubicBezTo>
                  <a:cubicBezTo>
                    <a:pt x="792399" y="61986"/>
                    <a:pt x="805993" y="94803"/>
                    <a:pt x="805993" y="129021"/>
                  </a:cubicBezTo>
                  <a:lnTo>
                    <a:pt x="805993" y="185670"/>
                  </a:lnTo>
                  <a:cubicBezTo>
                    <a:pt x="805993" y="219889"/>
                    <a:pt x="792399" y="252706"/>
                    <a:pt x="768203" y="276902"/>
                  </a:cubicBezTo>
                  <a:cubicBezTo>
                    <a:pt x="744007" y="301099"/>
                    <a:pt x="711190" y="314692"/>
                    <a:pt x="676971" y="314692"/>
                  </a:cubicBezTo>
                  <a:lnTo>
                    <a:pt x="129021" y="314692"/>
                  </a:lnTo>
                  <a:cubicBezTo>
                    <a:pt x="94803" y="314692"/>
                    <a:pt x="61986" y="301099"/>
                    <a:pt x="37789" y="276902"/>
                  </a:cubicBezTo>
                  <a:cubicBezTo>
                    <a:pt x="13593" y="252706"/>
                    <a:pt x="0" y="219889"/>
                    <a:pt x="0" y="185670"/>
                  </a:cubicBezTo>
                  <a:lnTo>
                    <a:pt x="0" y="129021"/>
                  </a:lnTo>
                  <a:cubicBezTo>
                    <a:pt x="0" y="94803"/>
                    <a:pt x="13593" y="61986"/>
                    <a:pt x="37789" y="37789"/>
                  </a:cubicBezTo>
                  <a:cubicBezTo>
                    <a:pt x="61986" y="13593"/>
                    <a:pt x="94803" y="0"/>
                    <a:pt x="129021" y="0"/>
                  </a:cubicBezTo>
                  <a:close/>
                </a:path>
              </a:pathLst>
            </a:custGeom>
            <a:solidFill>
              <a:srgbClr val="ACCFC7"/>
            </a:solidFill>
          </p:spPr>
        </p:sp>
        <p:sp>
          <p:nvSpPr>
            <p:cNvPr id="68" name="TextBox 19"/>
            <p:cNvSpPr txBox="1"/>
            <p:nvPr/>
          </p:nvSpPr>
          <p:spPr>
            <a:xfrm>
              <a:off x="0" y="-38100"/>
              <a:ext cx="805993" cy="352792"/>
            </a:xfrm>
            <a:prstGeom prst="rect">
              <a:avLst/>
            </a:prstGeom>
          </p:spPr>
          <p:txBody>
            <a:bodyPr lIns="50800" tIns="50800" rIns="50800" bIns="50800" rtlCol="0" anchor="ctr"/>
            <a:lstStyle/>
            <a:p>
              <a:pPr algn="ctr">
                <a:lnSpc>
                  <a:spcPts val="5200"/>
                </a:lnSpc>
              </a:pPr>
              <a:r>
                <a:rPr lang="en-US" sz="4000">
                  <a:solidFill>
                    <a:srgbClr val="000000"/>
                  </a:solidFill>
                  <a:latin typeface="Baloo" panose="020B0604020202020204"/>
                </a:rPr>
                <a:t>F1</a:t>
              </a:r>
              <a:endParaRPr lang="en-US" sz="4000">
                <a:solidFill>
                  <a:srgbClr val="000000"/>
                </a:solidFill>
                <a:latin typeface="Baloo" panose="020B0604020202020204"/>
              </a:endParaRPr>
            </a:p>
          </p:txBody>
        </p:sp>
      </p:grpSp>
      <p:grpSp>
        <p:nvGrpSpPr>
          <p:cNvPr id="69" name="Group 20"/>
          <p:cNvGrpSpPr/>
          <p:nvPr/>
        </p:nvGrpSpPr>
        <p:grpSpPr>
          <a:xfrm>
            <a:off x="12394151" y="2174389"/>
            <a:ext cx="3060253" cy="1173427"/>
            <a:chOff x="0" y="0"/>
            <a:chExt cx="805993" cy="309051"/>
          </a:xfrm>
        </p:grpSpPr>
        <p:sp>
          <p:nvSpPr>
            <p:cNvPr id="70" name="Freeform 21"/>
            <p:cNvSpPr/>
            <p:nvPr/>
          </p:nvSpPr>
          <p:spPr>
            <a:xfrm>
              <a:off x="0" y="0"/>
              <a:ext cx="805993" cy="309051"/>
            </a:xfrm>
            <a:custGeom>
              <a:avLst/>
              <a:gdLst/>
              <a:ahLst/>
              <a:cxnLst/>
              <a:rect l="l" t="t" r="r" b="b"/>
              <a:pathLst>
                <a:path w="805993" h="309051">
                  <a:moveTo>
                    <a:pt x="129021" y="0"/>
                  </a:moveTo>
                  <a:lnTo>
                    <a:pt x="676971" y="0"/>
                  </a:lnTo>
                  <a:cubicBezTo>
                    <a:pt x="711190" y="0"/>
                    <a:pt x="744007" y="13593"/>
                    <a:pt x="768203" y="37789"/>
                  </a:cubicBezTo>
                  <a:cubicBezTo>
                    <a:pt x="792399" y="61986"/>
                    <a:pt x="805993" y="94803"/>
                    <a:pt x="805993" y="129021"/>
                  </a:cubicBezTo>
                  <a:lnTo>
                    <a:pt x="805993" y="180029"/>
                  </a:lnTo>
                  <a:cubicBezTo>
                    <a:pt x="805993" y="214248"/>
                    <a:pt x="792399" y="247065"/>
                    <a:pt x="768203" y="271261"/>
                  </a:cubicBezTo>
                  <a:cubicBezTo>
                    <a:pt x="744007" y="295457"/>
                    <a:pt x="711190" y="309051"/>
                    <a:pt x="676971" y="309051"/>
                  </a:cubicBezTo>
                  <a:lnTo>
                    <a:pt x="129021" y="309051"/>
                  </a:lnTo>
                  <a:cubicBezTo>
                    <a:pt x="94803" y="309051"/>
                    <a:pt x="61986" y="295457"/>
                    <a:pt x="37789" y="271261"/>
                  </a:cubicBezTo>
                  <a:cubicBezTo>
                    <a:pt x="13593" y="247065"/>
                    <a:pt x="0" y="214248"/>
                    <a:pt x="0" y="180029"/>
                  </a:cubicBezTo>
                  <a:lnTo>
                    <a:pt x="0" y="129021"/>
                  </a:lnTo>
                  <a:cubicBezTo>
                    <a:pt x="0" y="94803"/>
                    <a:pt x="13593" y="61986"/>
                    <a:pt x="37789" y="37789"/>
                  </a:cubicBezTo>
                  <a:cubicBezTo>
                    <a:pt x="61986" y="13593"/>
                    <a:pt x="94803" y="0"/>
                    <a:pt x="129021" y="0"/>
                  </a:cubicBezTo>
                  <a:close/>
                </a:path>
              </a:pathLst>
            </a:custGeom>
            <a:solidFill>
              <a:srgbClr val="D8A1A6"/>
            </a:solidFill>
          </p:spPr>
        </p:sp>
        <p:sp>
          <p:nvSpPr>
            <p:cNvPr id="71" name="TextBox 22"/>
            <p:cNvSpPr txBox="1"/>
            <p:nvPr/>
          </p:nvSpPr>
          <p:spPr>
            <a:xfrm>
              <a:off x="0" y="-38100"/>
              <a:ext cx="805993" cy="347151"/>
            </a:xfrm>
            <a:prstGeom prst="rect">
              <a:avLst/>
            </a:prstGeom>
          </p:spPr>
          <p:txBody>
            <a:bodyPr lIns="50800" tIns="50800" rIns="50800" bIns="50800" rtlCol="0" anchor="ctr"/>
            <a:lstStyle/>
            <a:p>
              <a:pPr algn="ctr">
                <a:lnSpc>
                  <a:spcPts val="5200"/>
                </a:lnSpc>
              </a:pPr>
              <a:r>
                <a:rPr lang="en-US" sz="4000">
                  <a:solidFill>
                    <a:srgbClr val="000000"/>
                  </a:solidFill>
                  <a:latin typeface="Baloo" panose="020B0604020202020204"/>
                </a:rPr>
                <a:t>82%</a:t>
              </a:r>
              <a:endParaRPr lang="en-US" sz="4000">
                <a:solidFill>
                  <a:srgbClr val="000000"/>
                </a:solidFill>
                <a:latin typeface="Baloo" panose="020B0604020202020204"/>
              </a:endParaRPr>
            </a:p>
          </p:txBody>
        </p:sp>
      </p:grpSp>
      <p:grpSp>
        <p:nvGrpSpPr>
          <p:cNvPr id="72" name="Group 23"/>
          <p:cNvGrpSpPr/>
          <p:nvPr/>
        </p:nvGrpSpPr>
        <p:grpSpPr>
          <a:xfrm>
            <a:off x="12394151" y="3573572"/>
            <a:ext cx="3060253" cy="1173427"/>
            <a:chOff x="0" y="0"/>
            <a:chExt cx="805993" cy="309051"/>
          </a:xfrm>
        </p:grpSpPr>
        <p:sp>
          <p:nvSpPr>
            <p:cNvPr id="73" name="Freeform 24"/>
            <p:cNvSpPr/>
            <p:nvPr/>
          </p:nvSpPr>
          <p:spPr>
            <a:xfrm>
              <a:off x="0" y="0"/>
              <a:ext cx="805993" cy="309051"/>
            </a:xfrm>
            <a:custGeom>
              <a:avLst/>
              <a:gdLst/>
              <a:ahLst/>
              <a:cxnLst/>
              <a:rect l="l" t="t" r="r" b="b"/>
              <a:pathLst>
                <a:path w="805993" h="309051">
                  <a:moveTo>
                    <a:pt x="129021" y="0"/>
                  </a:moveTo>
                  <a:lnTo>
                    <a:pt x="676971" y="0"/>
                  </a:lnTo>
                  <a:cubicBezTo>
                    <a:pt x="711190" y="0"/>
                    <a:pt x="744007" y="13593"/>
                    <a:pt x="768203" y="37789"/>
                  </a:cubicBezTo>
                  <a:cubicBezTo>
                    <a:pt x="792399" y="61986"/>
                    <a:pt x="805993" y="94803"/>
                    <a:pt x="805993" y="129021"/>
                  </a:cubicBezTo>
                  <a:lnTo>
                    <a:pt x="805993" y="180029"/>
                  </a:lnTo>
                  <a:cubicBezTo>
                    <a:pt x="805993" y="214248"/>
                    <a:pt x="792399" y="247065"/>
                    <a:pt x="768203" y="271261"/>
                  </a:cubicBezTo>
                  <a:cubicBezTo>
                    <a:pt x="744007" y="295457"/>
                    <a:pt x="711190" y="309051"/>
                    <a:pt x="676971" y="309051"/>
                  </a:cubicBezTo>
                  <a:lnTo>
                    <a:pt x="129021" y="309051"/>
                  </a:lnTo>
                  <a:cubicBezTo>
                    <a:pt x="94803" y="309051"/>
                    <a:pt x="61986" y="295457"/>
                    <a:pt x="37789" y="271261"/>
                  </a:cubicBezTo>
                  <a:cubicBezTo>
                    <a:pt x="13593" y="247065"/>
                    <a:pt x="0" y="214248"/>
                    <a:pt x="0" y="180029"/>
                  </a:cubicBezTo>
                  <a:lnTo>
                    <a:pt x="0" y="129021"/>
                  </a:lnTo>
                  <a:cubicBezTo>
                    <a:pt x="0" y="94803"/>
                    <a:pt x="13593" y="61986"/>
                    <a:pt x="37789" y="37789"/>
                  </a:cubicBezTo>
                  <a:cubicBezTo>
                    <a:pt x="61986" y="13593"/>
                    <a:pt x="94803" y="0"/>
                    <a:pt x="129021" y="0"/>
                  </a:cubicBezTo>
                  <a:close/>
                </a:path>
              </a:pathLst>
            </a:custGeom>
            <a:solidFill>
              <a:srgbClr val="D8A1A6"/>
            </a:solidFill>
          </p:spPr>
        </p:sp>
        <p:sp>
          <p:nvSpPr>
            <p:cNvPr id="74" name="TextBox 25"/>
            <p:cNvSpPr txBox="1"/>
            <p:nvPr/>
          </p:nvSpPr>
          <p:spPr>
            <a:xfrm>
              <a:off x="0" y="-38100"/>
              <a:ext cx="805993" cy="347151"/>
            </a:xfrm>
            <a:prstGeom prst="rect">
              <a:avLst/>
            </a:prstGeom>
          </p:spPr>
          <p:txBody>
            <a:bodyPr lIns="50800" tIns="50800" rIns="50800" bIns="50800" rtlCol="0" anchor="ctr"/>
            <a:lstStyle/>
            <a:p>
              <a:pPr algn="ctr">
                <a:lnSpc>
                  <a:spcPts val="5200"/>
                </a:lnSpc>
              </a:pPr>
              <a:r>
                <a:rPr lang="en-US" sz="4000">
                  <a:solidFill>
                    <a:srgbClr val="000000"/>
                  </a:solidFill>
                  <a:latin typeface="Baloo" panose="020B0604020202020204"/>
                </a:rPr>
                <a:t>68%</a:t>
              </a:r>
              <a:endParaRPr lang="en-US" sz="4000">
                <a:solidFill>
                  <a:srgbClr val="000000"/>
                </a:solidFill>
                <a:latin typeface="Baloo" panose="020B0604020202020204"/>
              </a:endParaRPr>
            </a:p>
          </p:txBody>
        </p:sp>
      </p:grpSp>
      <p:grpSp>
        <p:nvGrpSpPr>
          <p:cNvPr id="75" name="Group 26"/>
          <p:cNvGrpSpPr/>
          <p:nvPr/>
        </p:nvGrpSpPr>
        <p:grpSpPr>
          <a:xfrm>
            <a:off x="12394151" y="4895360"/>
            <a:ext cx="3060253" cy="1173427"/>
            <a:chOff x="0" y="0"/>
            <a:chExt cx="805993" cy="309051"/>
          </a:xfrm>
        </p:grpSpPr>
        <p:sp>
          <p:nvSpPr>
            <p:cNvPr id="76" name="Freeform 27"/>
            <p:cNvSpPr/>
            <p:nvPr/>
          </p:nvSpPr>
          <p:spPr>
            <a:xfrm>
              <a:off x="0" y="0"/>
              <a:ext cx="805993" cy="309051"/>
            </a:xfrm>
            <a:custGeom>
              <a:avLst/>
              <a:gdLst/>
              <a:ahLst/>
              <a:cxnLst/>
              <a:rect l="l" t="t" r="r" b="b"/>
              <a:pathLst>
                <a:path w="805993" h="309051">
                  <a:moveTo>
                    <a:pt x="129021" y="0"/>
                  </a:moveTo>
                  <a:lnTo>
                    <a:pt x="676971" y="0"/>
                  </a:lnTo>
                  <a:cubicBezTo>
                    <a:pt x="711190" y="0"/>
                    <a:pt x="744007" y="13593"/>
                    <a:pt x="768203" y="37789"/>
                  </a:cubicBezTo>
                  <a:cubicBezTo>
                    <a:pt x="792399" y="61986"/>
                    <a:pt x="805993" y="94803"/>
                    <a:pt x="805993" y="129021"/>
                  </a:cubicBezTo>
                  <a:lnTo>
                    <a:pt x="805993" y="180029"/>
                  </a:lnTo>
                  <a:cubicBezTo>
                    <a:pt x="805993" y="214248"/>
                    <a:pt x="792399" y="247065"/>
                    <a:pt x="768203" y="271261"/>
                  </a:cubicBezTo>
                  <a:cubicBezTo>
                    <a:pt x="744007" y="295457"/>
                    <a:pt x="711190" y="309051"/>
                    <a:pt x="676971" y="309051"/>
                  </a:cubicBezTo>
                  <a:lnTo>
                    <a:pt x="129021" y="309051"/>
                  </a:lnTo>
                  <a:cubicBezTo>
                    <a:pt x="94803" y="309051"/>
                    <a:pt x="61986" y="295457"/>
                    <a:pt x="37789" y="271261"/>
                  </a:cubicBezTo>
                  <a:cubicBezTo>
                    <a:pt x="13593" y="247065"/>
                    <a:pt x="0" y="214248"/>
                    <a:pt x="0" y="180029"/>
                  </a:cubicBezTo>
                  <a:lnTo>
                    <a:pt x="0" y="129021"/>
                  </a:lnTo>
                  <a:cubicBezTo>
                    <a:pt x="0" y="94803"/>
                    <a:pt x="13593" y="61986"/>
                    <a:pt x="37789" y="37789"/>
                  </a:cubicBezTo>
                  <a:cubicBezTo>
                    <a:pt x="61986" y="13593"/>
                    <a:pt x="94803" y="0"/>
                    <a:pt x="129021" y="0"/>
                  </a:cubicBezTo>
                  <a:close/>
                </a:path>
              </a:pathLst>
            </a:custGeom>
            <a:solidFill>
              <a:srgbClr val="D8A1A6"/>
            </a:solidFill>
          </p:spPr>
        </p:sp>
        <p:sp>
          <p:nvSpPr>
            <p:cNvPr id="77" name="TextBox 28"/>
            <p:cNvSpPr txBox="1"/>
            <p:nvPr/>
          </p:nvSpPr>
          <p:spPr>
            <a:xfrm>
              <a:off x="0" y="-38100"/>
              <a:ext cx="805993" cy="347151"/>
            </a:xfrm>
            <a:prstGeom prst="rect">
              <a:avLst/>
            </a:prstGeom>
          </p:spPr>
          <p:txBody>
            <a:bodyPr lIns="50800" tIns="50800" rIns="50800" bIns="50800" rtlCol="0" anchor="ctr"/>
            <a:lstStyle/>
            <a:p>
              <a:pPr algn="ctr">
                <a:lnSpc>
                  <a:spcPts val="5200"/>
                </a:lnSpc>
              </a:pPr>
              <a:r>
                <a:rPr lang="en-US" sz="4000">
                  <a:solidFill>
                    <a:srgbClr val="000000"/>
                  </a:solidFill>
                  <a:latin typeface="Baloo" panose="020B0604020202020204"/>
                </a:rPr>
                <a:t>75%</a:t>
              </a:r>
              <a:endParaRPr lang="en-US" sz="4000">
                <a:solidFill>
                  <a:srgbClr val="000000"/>
                </a:solidFill>
                <a:latin typeface="Baloo" panose="020B0604020202020204"/>
              </a:endParaRPr>
            </a:p>
          </p:txBody>
        </p:sp>
      </p:grpSp>
      <p:grpSp>
        <p:nvGrpSpPr>
          <p:cNvPr id="78" name="Group 29"/>
          <p:cNvGrpSpPr/>
          <p:nvPr/>
        </p:nvGrpSpPr>
        <p:grpSpPr>
          <a:xfrm>
            <a:off x="12394151" y="6250504"/>
            <a:ext cx="3060253" cy="1173427"/>
            <a:chOff x="0" y="0"/>
            <a:chExt cx="805993" cy="309051"/>
          </a:xfrm>
        </p:grpSpPr>
        <p:sp>
          <p:nvSpPr>
            <p:cNvPr id="79" name="Freeform 30"/>
            <p:cNvSpPr/>
            <p:nvPr/>
          </p:nvSpPr>
          <p:spPr>
            <a:xfrm>
              <a:off x="0" y="0"/>
              <a:ext cx="805993" cy="309051"/>
            </a:xfrm>
            <a:custGeom>
              <a:avLst/>
              <a:gdLst/>
              <a:ahLst/>
              <a:cxnLst/>
              <a:rect l="l" t="t" r="r" b="b"/>
              <a:pathLst>
                <a:path w="805993" h="309051">
                  <a:moveTo>
                    <a:pt x="129021" y="0"/>
                  </a:moveTo>
                  <a:lnTo>
                    <a:pt x="676971" y="0"/>
                  </a:lnTo>
                  <a:cubicBezTo>
                    <a:pt x="711190" y="0"/>
                    <a:pt x="744007" y="13593"/>
                    <a:pt x="768203" y="37789"/>
                  </a:cubicBezTo>
                  <a:cubicBezTo>
                    <a:pt x="792399" y="61986"/>
                    <a:pt x="805993" y="94803"/>
                    <a:pt x="805993" y="129021"/>
                  </a:cubicBezTo>
                  <a:lnTo>
                    <a:pt x="805993" y="180029"/>
                  </a:lnTo>
                  <a:cubicBezTo>
                    <a:pt x="805993" y="214248"/>
                    <a:pt x="792399" y="247065"/>
                    <a:pt x="768203" y="271261"/>
                  </a:cubicBezTo>
                  <a:cubicBezTo>
                    <a:pt x="744007" y="295457"/>
                    <a:pt x="711190" y="309051"/>
                    <a:pt x="676971" y="309051"/>
                  </a:cubicBezTo>
                  <a:lnTo>
                    <a:pt x="129021" y="309051"/>
                  </a:lnTo>
                  <a:cubicBezTo>
                    <a:pt x="94803" y="309051"/>
                    <a:pt x="61986" y="295457"/>
                    <a:pt x="37789" y="271261"/>
                  </a:cubicBezTo>
                  <a:cubicBezTo>
                    <a:pt x="13593" y="247065"/>
                    <a:pt x="0" y="214248"/>
                    <a:pt x="0" y="180029"/>
                  </a:cubicBezTo>
                  <a:lnTo>
                    <a:pt x="0" y="129021"/>
                  </a:lnTo>
                  <a:cubicBezTo>
                    <a:pt x="0" y="94803"/>
                    <a:pt x="13593" y="61986"/>
                    <a:pt x="37789" y="37789"/>
                  </a:cubicBezTo>
                  <a:cubicBezTo>
                    <a:pt x="61986" y="13593"/>
                    <a:pt x="94803" y="0"/>
                    <a:pt x="129021" y="0"/>
                  </a:cubicBezTo>
                  <a:close/>
                </a:path>
              </a:pathLst>
            </a:custGeom>
            <a:solidFill>
              <a:srgbClr val="D8A1A6"/>
            </a:solidFill>
          </p:spPr>
        </p:sp>
        <p:sp>
          <p:nvSpPr>
            <p:cNvPr id="80" name="TextBox 31"/>
            <p:cNvSpPr txBox="1"/>
            <p:nvPr/>
          </p:nvSpPr>
          <p:spPr>
            <a:xfrm>
              <a:off x="0" y="-38100"/>
              <a:ext cx="805993" cy="347151"/>
            </a:xfrm>
            <a:prstGeom prst="rect">
              <a:avLst/>
            </a:prstGeom>
          </p:spPr>
          <p:txBody>
            <a:bodyPr lIns="50800" tIns="50800" rIns="50800" bIns="50800" rtlCol="0" anchor="ctr"/>
            <a:lstStyle/>
            <a:p>
              <a:pPr algn="ctr">
                <a:lnSpc>
                  <a:spcPts val="5200"/>
                </a:lnSpc>
              </a:pPr>
              <a:r>
                <a:rPr lang="en-US" sz="4000">
                  <a:solidFill>
                    <a:srgbClr val="000000"/>
                  </a:solidFill>
                  <a:latin typeface="Baloo" panose="020B0604020202020204"/>
                </a:rPr>
                <a:t>82%,</a:t>
              </a:r>
              <a:endParaRPr lang="en-US" sz="4000">
                <a:solidFill>
                  <a:srgbClr val="000000"/>
                </a:solidFill>
                <a:latin typeface="Baloo" panose="020B0604020202020204"/>
              </a:endParaRPr>
            </a:p>
          </p:txBody>
        </p:sp>
      </p:grpSp>
      <p:grpSp>
        <p:nvGrpSpPr>
          <p:cNvPr id="81" name="Group 32"/>
          <p:cNvGrpSpPr/>
          <p:nvPr/>
        </p:nvGrpSpPr>
        <p:grpSpPr>
          <a:xfrm>
            <a:off x="12394151" y="7663240"/>
            <a:ext cx="3060253" cy="1173427"/>
            <a:chOff x="0" y="0"/>
            <a:chExt cx="805993" cy="309051"/>
          </a:xfrm>
        </p:grpSpPr>
        <p:sp>
          <p:nvSpPr>
            <p:cNvPr id="82" name="Freeform 33"/>
            <p:cNvSpPr/>
            <p:nvPr/>
          </p:nvSpPr>
          <p:spPr>
            <a:xfrm>
              <a:off x="0" y="0"/>
              <a:ext cx="805993" cy="309051"/>
            </a:xfrm>
            <a:custGeom>
              <a:avLst/>
              <a:gdLst/>
              <a:ahLst/>
              <a:cxnLst/>
              <a:rect l="l" t="t" r="r" b="b"/>
              <a:pathLst>
                <a:path w="805993" h="309051">
                  <a:moveTo>
                    <a:pt x="129021" y="0"/>
                  </a:moveTo>
                  <a:lnTo>
                    <a:pt x="676971" y="0"/>
                  </a:lnTo>
                  <a:cubicBezTo>
                    <a:pt x="711190" y="0"/>
                    <a:pt x="744007" y="13593"/>
                    <a:pt x="768203" y="37789"/>
                  </a:cubicBezTo>
                  <a:cubicBezTo>
                    <a:pt x="792399" y="61986"/>
                    <a:pt x="805993" y="94803"/>
                    <a:pt x="805993" y="129021"/>
                  </a:cubicBezTo>
                  <a:lnTo>
                    <a:pt x="805993" y="180029"/>
                  </a:lnTo>
                  <a:cubicBezTo>
                    <a:pt x="805993" y="214248"/>
                    <a:pt x="792399" y="247065"/>
                    <a:pt x="768203" y="271261"/>
                  </a:cubicBezTo>
                  <a:cubicBezTo>
                    <a:pt x="744007" y="295457"/>
                    <a:pt x="711190" y="309051"/>
                    <a:pt x="676971" y="309051"/>
                  </a:cubicBezTo>
                  <a:lnTo>
                    <a:pt x="129021" y="309051"/>
                  </a:lnTo>
                  <a:cubicBezTo>
                    <a:pt x="94803" y="309051"/>
                    <a:pt x="61986" y="295457"/>
                    <a:pt x="37789" y="271261"/>
                  </a:cubicBezTo>
                  <a:cubicBezTo>
                    <a:pt x="13593" y="247065"/>
                    <a:pt x="0" y="214248"/>
                    <a:pt x="0" y="180029"/>
                  </a:cubicBezTo>
                  <a:lnTo>
                    <a:pt x="0" y="129021"/>
                  </a:lnTo>
                  <a:cubicBezTo>
                    <a:pt x="0" y="94803"/>
                    <a:pt x="13593" y="61986"/>
                    <a:pt x="37789" y="37789"/>
                  </a:cubicBezTo>
                  <a:cubicBezTo>
                    <a:pt x="61986" y="13593"/>
                    <a:pt x="94803" y="0"/>
                    <a:pt x="129021" y="0"/>
                  </a:cubicBezTo>
                  <a:close/>
                </a:path>
              </a:pathLst>
            </a:custGeom>
            <a:solidFill>
              <a:srgbClr val="D8A1A6"/>
            </a:solidFill>
          </p:spPr>
        </p:sp>
        <p:sp>
          <p:nvSpPr>
            <p:cNvPr id="83" name="TextBox 34"/>
            <p:cNvSpPr txBox="1"/>
            <p:nvPr/>
          </p:nvSpPr>
          <p:spPr>
            <a:xfrm>
              <a:off x="0" y="-38100"/>
              <a:ext cx="805993" cy="347151"/>
            </a:xfrm>
            <a:prstGeom prst="rect">
              <a:avLst/>
            </a:prstGeom>
          </p:spPr>
          <p:txBody>
            <a:bodyPr lIns="50800" tIns="50800" rIns="50800" bIns="50800" rtlCol="0" anchor="ctr"/>
            <a:lstStyle/>
            <a:p>
              <a:pPr algn="ctr">
                <a:lnSpc>
                  <a:spcPts val="5200"/>
                </a:lnSpc>
              </a:pPr>
              <a:r>
                <a:rPr lang="en-US" sz="4000">
                  <a:solidFill>
                    <a:srgbClr val="000000"/>
                  </a:solidFill>
                  <a:latin typeface="Baloo" panose="020B0604020202020204"/>
                </a:rPr>
                <a:t>78%</a:t>
              </a:r>
              <a:endParaRPr lang="en-US" sz="4000">
                <a:solidFill>
                  <a:srgbClr val="000000"/>
                </a:solidFill>
                <a:latin typeface="Baloo" panose="020B0604020202020204"/>
              </a:endParaRPr>
            </a:p>
          </p:txBody>
        </p:sp>
      </p:grpSp>
      <p:sp>
        <p:nvSpPr>
          <p:cNvPr id="84" name="AutoShape 35"/>
          <p:cNvSpPr/>
          <p:nvPr/>
        </p:nvSpPr>
        <p:spPr>
          <a:xfrm>
            <a:off x="5733138" y="2761103"/>
            <a:ext cx="6661013" cy="0"/>
          </a:xfrm>
          <a:prstGeom prst="line">
            <a:avLst/>
          </a:prstGeom>
          <a:ln w="38100" cap="flat">
            <a:solidFill>
              <a:srgbClr val="000000"/>
            </a:solidFill>
            <a:prstDash val="solid"/>
            <a:headEnd type="none" w="sm" len="sm"/>
            <a:tailEnd type="triangle" w="lg" len="med"/>
          </a:ln>
        </p:spPr>
      </p:sp>
      <p:sp>
        <p:nvSpPr>
          <p:cNvPr id="85" name="AutoShape 36"/>
          <p:cNvSpPr/>
          <p:nvPr/>
        </p:nvSpPr>
        <p:spPr>
          <a:xfrm>
            <a:off x="5733138" y="4127441"/>
            <a:ext cx="6661013" cy="21070"/>
          </a:xfrm>
          <a:prstGeom prst="line">
            <a:avLst/>
          </a:prstGeom>
          <a:ln w="38100" cap="flat">
            <a:solidFill>
              <a:srgbClr val="000000"/>
            </a:solidFill>
            <a:prstDash val="solid"/>
            <a:headEnd type="none" w="sm" len="sm"/>
            <a:tailEnd type="triangle" w="lg" len="med"/>
          </a:ln>
        </p:spPr>
      </p:sp>
      <p:sp>
        <p:nvSpPr>
          <p:cNvPr id="86" name="AutoShape 37"/>
          <p:cNvSpPr/>
          <p:nvPr/>
        </p:nvSpPr>
        <p:spPr>
          <a:xfrm>
            <a:off x="5733138" y="5514849"/>
            <a:ext cx="6661013" cy="9746"/>
          </a:xfrm>
          <a:prstGeom prst="line">
            <a:avLst/>
          </a:prstGeom>
          <a:ln w="38100" cap="flat">
            <a:solidFill>
              <a:srgbClr val="000000"/>
            </a:solidFill>
            <a:prstDash val="solid"/>
            <a:headEnd type="none" w="sm" len="sm"/>
            <a:tailEnd type="triangle" w="lg" len="med"/>
          </a:ln>
        </p:spPr>
      </p:sp>
      <p:sp>
        <p:nvSpPr>
          <p:cNvPr id="87" name="AutoShape 38"/>
          <p:cNvSpPr/>
          <p:nvPr/>
        </p:nvSpPr>
        <p:spPr>
          <a:xfrm flipV="1">
            <a:off x="5733138" y="6890933"/>
            <a:ext cx="6661013" cy="0"/>
          </a:xfrm>
          <a:prstGeom prst="line">
            <a:avLst/>
          </a:prstGeom>
          <a:ln w="38100" cap="flat">
            <a:solidFill>
              <a:srgbClr val="000000"/>
            </a:solidFill>
            <a:prstDash val="solid"/>
            <a:headEnd type="none" w="sm" len="sm"/>
            <a:tailEnd type="triangle" w="lg" len="med"/>
          </a:ln>
        </p:spPr>
      </p:sp>
      <p:sp>
        <p:nvSpPr>
          <p:cNvPr id="88" name="AutoShape 39"/>
          <p:cNvSpPr/>
          <p:nvPr/>
        </p:nvSpPr>
        <p:spPr>
          <a:xfrm flipV="1">
            <a:off x="5779984" y="8257270"/>
            <a:ext cx="6567321" cy="3391"/>
          </a:xfrm>
          <a:prstGeom prst="line">
            <a:avLst/>
          </a:prstGeom>
          <a:ln w="38100" cap="flat">
            <a:solidFill>
              <a:srgbClr val="000000"/>
            </a:solidFill>
            <a:prstDash val="solid"/>
            <a:headEnd type="none" w="sm" len="sm"/>
            <a:tailEnd type="triangle" w="lg" len="med"/>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3"/>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1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Google Shape;2426;p39"/>
          <p:cNvSpPr txBox="1">
            <a:spLocks noGrp="1"/>
          </p:cNvSpPr>
          <p:nvPr/>
        </p:nvSpPr>
        <p:spPr>
          <a:xfrm>
            <a:off x="3742350" y="963909"/>
            <a:ext cx="108033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000 Astounder Squared TB" panose="02000506000000020004" pitchFamily="2" charset="0"/>
              </a:rPr>
              <a:t>5. Kết quả đạt được</a:t>
            </a:r>
            <a:endParaRPr sz="7200">
              <a:solidFill>
                <a:srgbClr val="0F4662"/>
              </a:solidFill>
              <a:latin typeface="000 Astounder Squared TB" panose="02000506000000020004" pitchFamily="2" charset="0"/>
            </a:endParaRPr>
          </a:p>
        </p:txBody>
      </p:sp>
      <p:sp>
        <p:nvSpPr>
          <p:cNvPr id="16" name="Rectangle 15"/>
          <p:cNvSpPr/>
          <p:nvPr/>
        </p:nvSpPr>
        <p:spPr>
          <a:xfrm>
            <a:off x="5387550" y="8589187"/>
            <a:ext cx="7872275" cy="9144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lnSpc>
                <a:spcPct val="106000"/>
              </a:lnSpc>
              <a:spcAft>
                <a:spcPts val="1000"/>
              </a:spcAft>
            </a:pPr>
            <a:r>
              <a:rPr lang="en-US"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Hình 6:</a:t>
            </a:r>
            <a:r>
              <a:rPr lang="en-US" sz="2400"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 Kết</a:t>
            </a:r>
            <a:r>
              <a:rPr lang="vi-VN" sz="2400"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 quả nhận diện hình ảnh các biển báo: </a:t>
            </a:r>
            <a:endParaRPr lang="en-US" sz="2400">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endParaRPr>
          </a:p>
          <a:p>
            <a:pPr algn="ctr">
              <a:lnSpc>
                <a:spcPct val="106000"/>
              </a:lnSpc>
              <a:spcAft>
                <a:spcPts val="1000"/>
              </a:spcAft>
            </a:pPr>
            <a:r>
              <a:rPr lang="vi-VN" sz="2400"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n-US" sz="2400" i="1">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rPr>
              <a:t>cảnh</a:t>
            </a:r>
            <a:r>
              <a:rPr lang="vi-VN" sz="2400" i="1">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rPr>
              <a:t> báo có người đi bộ, (b) </a:t>
            </a:r>
            <a:r>
              <a:rPr lang="en-US" sz="2400" i="1">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rPr>
              <a:t>cấm</a:t>
            </a:r>
            <a:r>
              <a:rPr lang="vi-VN" sz="2400" i="1">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rPr>
              <a:t> đi ngược chiều,</a:t>
            </a:r>
            <a:endParaRPr lang="en-US" sz="2400">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endParaRPr>
          </a:p>
          <a:p>
            <a:pPr algn="ctr">
              <a:lnSpc>
                <a:spcPct val="106000"/>
              </a:lnSpc>
              <a:spcAft>
                <a:spcPts val="1000"/>
              </a:spcAft>
            </a:pPr>
            <a:r>
              <a:rPr lang="vi-VN" sz="2400" i="1">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rPr>
              <a:t> (c) </a:t>
            </a:r>
            <a:r>
              <a:rPr lang="en-US" sz="2400" i="1">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rPr>
              <a:t>giới</a:t>
            </a:r>
            <a:r>
              <a:rPr lang="vi-VN" sz="2400" i="1">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rPr>
              <a:t> hạn 10 tấn và (d) giới hạn tốc độ 50</a:t>
            </a:r>
            <a:endParaRPr lang="en-US" sz="2400">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endParaRPr>
          </a:p>
        </p:txBody>
      </p:sp>
      <p:grpSp>
        <p:nvGrpSpPr>
          <p:cNvPr id="17" name="Nhóm 6"/>
          <p:cNvGrpSpPr/>
          <p:nvPr/>
        </p:nvGrpSpPr>
        <p:grpSpPr>
          <a:xfrm>
            <a:off x="2095500" y="3848100"/>
            <a:ext cx="14097000" cy="4432003"/>
            <a:chOff x="0" y="0"/>
            <a:chExt cx="5981700" cy="1645920"/>
          </a:xfrm>
        </p:grpSpPr>
        <p:grpSp>
          <p:nvGrpSpPr>
            <p:cNvPr id="18" name="Nhóm 5"/>
            <p:cNvGrpSpPr/>
            <p:nvPr/>
          </p:nvGrpSpPr>
          <p:grpSpPr>
            <a:xfrm>
              <a:off x="0" y="0"/>
              <a:ext cx="5981700" cy="1142365"/>
              <a:chOff x="0" y="0"/>
              <a:chExt cx="5981700" cy="1142365"/>
            </a:xfrm>
          </p:grpSpPr>
          <p:pic>
            <p:nvPicPr>
              <p:cNvPr id="23" name="image11.png"/>
              <p:cNvPicPr/>
              <p:nvPr/>
            </p:nvPicPr>
            <p:blipFill>
              <a:blip r:embed="rId3" cstate="print">
                <a:extLst>
                  <a:ext uri="{28A0092B-C50C-407E-A947-70E740481C1C}">
                    <a14:useLocalDpi xmlns:a14="http://schemas.microsoft.com/office/drawing/2010/main" val="0"/>
                  </a:ext>
                </a:extLst>
              </a:blip>
              <a:srcRect/>
              <a:stretch>
                <a:fillRect/>
              </a:stretch>
            </p:blipFill>
            <p:spPr>
              <a:xfrm>
                <a:off x="3025140" y="0"/>
                <a:ext cx="1449070" cy="1141095"/>
              </a:xfrm>
              <a:prstGeom prst="rect">
                <a:avLst/>
              </a:prstGeom>
            </p:spPr>
          </p:pic>
          <p:pic>
            <p:nvPicPr>
              <p:cNvPr id="24" name="image12.png"/>
              <p:cNvPicPr/>
              <p:nvPr/>
            </p:nvPicPr>
            <p:blipFill>
              <a:blip r:embed="rId4" cstate="print">
                <a:extLst>
                  <a:ext uri="{28A0092B-C50C-407E-A947-70E740481C1C}">
                    <a14:useLocalDpi xmlns:a14="http://schemas.microsoft.com/office/drawing/2010/main" val="0"/>
                  </a:ext>
                </a:extLst>
              </a:blip>
              <a:srcRect/>
              <a:stretch>
                <a:fillRect/>
              </a:stretch>
            </p:blipFill>
            <p:spPr>
              <a:xfrm>
                <a:off x="4543425" y="0"/>
                <a:ext cx="1438275" cy="1141730"/>
              </a:xfrm>
              <a:prstGeom prst="rect">
                <a:avLst/>
              </a:prstGeom>
            </p:spPr>
          </p:pic>
          <p:pic>
            <p:nvPicPr>
              <p:cNvPr id="25" name="image3.png"/>
              <p:cNvPicPr/>
              <p:nvPr/>
            </p:nvPicPr>
            <p:blipFill>
              <a:blip r:embed="rId5" cstate="print">
                <a:extLst>
                  <a:ext uri="{28A0092B-C50C-407E-A947-70E740481C1C}">
                    <a14:useLocalDpi xmlns:a14="http://schemas.microsoft.com/office/drawing/2010/main" val="0"/>
                  </a:ext>
                </a:extLst>
              </a:blip>
              <a:srcRect/>
              <a:stretch>
                <a:fillRect/>
              </a:stretch>
            </p:blipFill>
            <p:spPr>
              <a:xfrm>
                <a:off x="1501140" y="0"/>
                <a:ext cx="1439545" cy="1142365"/>
              </a:xfrm>
              <a:prstGeom prst="rect">
                <a:avLst/>
              </a:prstGeom>
            </p:spPr>
          </p:pic>
          <p:pic>
            <p:nvPicPr>
              <p:cNvPr id="26" name="image8.png"/>
              <p:cNvPicPr/>
              <p:nvPr/>
            </p:nvPicPr>
            <p:blipFill>
              <a:blip r:embed="rId6" cstate="print">
                <a:extLst>
                  <a:ext uri="{28A0092B-C50C-407E-A947-70E740481C1C}">
                    <a14:useLocalDpi xmlns:a14="http://schemas.microsoft.com/office/drawing/2010/main" val="0"/>
                  </a:ext>
                </a:extLst>
              </a:blip>
              <a:srcRect/>
              <a:stretch>
                <a:fillRect/>
              </a:stretch>
            </p:blipFill>
            <p:spPr>
              <a:xfrm>
                <a:off x="0" y="0"/>
                <a:ext cx="1439545" cy="1134110"/>
              </a:xfrm>
              <a:prstGeom prst="rect">
                <a:avLst/>
              </a:prstGeom>
            </p:spPr>
          </p:pic>
        </p:grpSp>
        <p:sp>
          <p:nvSpPr>
            <p:cNvPr id="19" name="Hình chữ nhật 3"/>
            <p:cNvSpPr/>
            <p:nvPr/>
          </p:nvSpPr>
          <p:spPr>
            <a:xfrm>
              <a:off x="1760220" y="1257300"/>
              <a:ext cx="830580" cy="388620"/>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lnSpc>
                  <a:spcPct val="115000"/>
                </a:lnSpc>
                <a:spcAft>
                  <a:spcPts val="1000"/>
                </a:spcAft>
              </a:pPr>
              <a:r>
                <a:rPr lang="vi-VN" sz="1100">
                  <a:effectLst/>
                  <a:latin typeface="Arial" panose="020B0604020202020204" pitchFamily="34" charset="0"/>
                  <a:ea typeface="Arial" panose="020B0604020202020204" pitchFamily="34" charset="0"/>
                  <a:cs typeface="Times New Roman" panose="02020603050405020304" pitchFamily="18" charset="0"/>
                </a:rPr>
                <a:t>(b</a:t>
              </a:r>
              <a:r>
                <a:rPr lang="en-US" sz="1100">
                  <a:effectLst/>
                  <a:latin typeface="Arial" panose="020B0604020202020204" pitchFamily="34" charset="0"/>
                  <a:ea typeface="Arial" panose="020B0604020202020204" pitchFamily="34" charset="0"/>
                  <a:cs typeface="Times New Roman" panose="02020603050405020304" pitchFamily="18" charset="0"/>
                </a:rPr>
                <a:t>)</a:t>
              </a:r>
              <a:endParaRPr lang="en-US" sz="1100">
                <a:effectLst/>
                <a:latin typeface="Arial" panose="020B0604020202020204" pitchFamily="34" charset="0"/>
                <a:ea typeface="Arial" panose="020B0604020202020204" pitchFamily="34" charset="0"/>
                <a:cs typeface="Times New Roman" panose="02020603050405020304" pitchFamily="18" charset="0"/>
              </a:endParaRPr>
            </a:p>
            <a:p>
              <a:pPr algn="ctr">
                <a:lnSpc>
                  <a:spcPct val="115000"/>
                </a:lnSpc>
                <a:spcAft>
                  <a:spcPts val="1000"/>
                </a:spcAft>
              </a:pPr>
              <a:r>
                <a:rPr lang="vi-VN" sz="1100">
                  <a:effectLst/>
                  <a:latin typeface="Arial" panose="020B0604020202020204" pitchFamily="34" charset="0"/>
                  <a:ea typeface="Arial" panose="020B0604020202020204" pitchFamily="34" charset="0"/>
                  <a:cs typeface="Times New Roman" panose="02020603050405020304" pitchFamily="18" charset="0"/>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20" name="Hình chữ nhật 3"/>
            <p:cNvSpPr/>
            <p:nvPr/>
          </p:nvSpPr>
          <p:spPr>
            <a:xfrm>
              <a:off x="228600" y="1257300"/>
              <a:ext cx="830580" cy="388620"/>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lnSpc>
                  <a:spcPct val="115000"/>
                </a:lnSpc>
                <a:spcAft>
                  <a:spcPts val="1000"/>
                </a:spcAft>
              </a:pPr>
              <a:r>
                <a:rPr lang="vi-VN" sz="1100">
                  <a:effectLst/>
                  <a:latin typeface="Arial" panose="020B0604020202020204" pitchFamily="34" charset="0"/>
                  <a:ea typeface="Arial" panose="020B0604020202020204" pitchFamily="34" charset="0"/>
                  <a:cs typeface="Times New Roman" panose="02020603050405020304" pitchFamily="18" charset="0"/>
                </a:rPr>
                <a:t>(a)</a:t>
              </a:r>
              <a:endParaRPr lang="en-US" sz="1100">
                <a:effectLst/>
                <a:latin typeface="Arial" panose="020B0604020202020204" pitchFamily="34" charset="0"/>
                <a:ea typeface="Arial" panose="020B0604020202020204" pitchFamily="34" charset="0"/>
                <a:cs typeface="Times New Roman" panose="02020603050405020304" pitchFamily="18" charset="0"/>
              </a:endParaRPr>
            </a:p>
            <a:p>
              <a:pPr algn="ctr">
                <a:lnSpc>
                  <a:spcPct val="115000"/>
                </a:lnSpc>
                <a:spcAft>
                  <a:spcPts val="1000"/>
                </a:spcAft>
              </a:pPr>
              <a:r>
                <a:rPr lang="vi-VN" sz="1100">
                  <a:effectLst/>
                  <a:latin typeface="Arial" panose="020B0604020202020204" pitchFamily="34" charset="0"/>
                  <a:ea typeface="Arial" panose="020B0604020202020204" pitchFamily="34" charset="0"/>
                  <a:cs typeface="Times New Roman" panose="02020603050405020304" pitchFamily="18" charset="0"/>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21" name="Hình chữ nhật 3"/>
            <p:cNvSpPr/>
            <p:nvPr/>
          </p:nvSpPr>
          <p:spPr>
            <a:xfrm>
              <a:off x="3329940" y="1257300"/>
              <a:ext cx="830580" cy="388620"/>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lnSpc>
                  <a:spcPct val="115000"/>
                </a:lnSpc>
                <a:spcAft>
                  <a:spcPts val="1000"/>
                </a:spcAft>
              </a:pPr>
              <a:r>
                <a:rPr lang="vi-VN" sz="1100">
                  <a:effectLst/>
                  <a:latin typeface="Arial" panose="020B0604020202020204" pitchFamily="34" charset="0"/>
                  <a:ea typeface="Arial" panose="020B0604020202020204" pitchFamily="34" charset="0"/>
                  <a:cs typeface="Times New Roman" panose="02020603050405020304" pitchFamily="18" charset="0"/>
                </a:rPr>
                <a:t>(</a:t>
              </a:r>
              <a:r>
                <a:rPr lang="en-US" sz="1100">
                  <a:effectLst/>
                  <a:latin typeface="Arial" panose="020B0604020202020204" pitchFamily="34" charset="0"/>
                  <a:ea typeface="Arial" panose="020B0604020202020204" pitchFamily="34" charset="0"/>
                  <a:cs typeface="Times New Roman" panose="02020603050405020304" pitchFamily="18" charset="0"/>
                </a:rPr>
                <a:t>c)</a:t>
              </a:r>
              <a:endParaRPr lang="en-US" sz="1100">
                <a:effectLst/>
                <a:latin typeface="Arial" panose="020B0604020202020204" pitchFamily="34" charset="0"/>
                <a:ea typeface="Arial" panose="020B0604020202020204" pitchFamily="34" charset="0"/>
                <a:cs typeface="Times New Roman" panose="02020603050405020304" pitchFamily="18" charset="0"/>
              </a:endParaRPr>
            </a:p>
            <a:p>
              <a:pPr algn="ctr">
                <a:lnSpc>
                  <a:spcPct val="115000"/>
                </a:lnSpc>
                <a:spcAft>
                  <a:spcPts val="1000"/>
                </a:spcAft>
              </a:pPr>
              <a:r>
                <a:rPr lang="vi-VN" sz="1100">
                  <a:effectLst/>
                  <a:latin typeface="Arial" panose="020B0604020202020204" pitchFamily="34" charset="0"/>
                  <a:ea typeface="Arial" panose="020B0604020202020204" pitchFamily="34" charset="0"/>
                  <a:cs typeface="Times New Roman" panose="02020603050405020304" pitchFamily="18" charset="0"/>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22" name="Hình chữ nhật 3"/>
            <p:cNvSpPr/>
            <p:nvPr/>
          </p:nvSpPr>
          <p:spPr>
            <a:xfrm>
              <a:off x="4853940" y="1257300"/>
              <a:ext cx="830580" cy="388620"/>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lnSpc>
                  <a:spcPct val="115000"/>
                </a:lnSpc>
                <a:spcAft>
                  <a:spcPts val="1000"/>
                </a:spcAft>
              </a:pPr>
              <a:r>
                <a:rPr lang="vi-VN" sz="1100">
                  <a:effectLst/>
                  <a:latin typeface="Arial" panose="020B0604020202020204" pitchFamily="34" charset="0"/>
                  <a:ea typeface="Arial" panose="020B0604020202020204" pitchFamily="34" charset="0"/>
                  <a:cs typeface="Times New Roman" panose="02020603050405020304" pitchFamily="18" charset="0"/>
                </a:rPr>
                <a:t>(</a:t>
              </a:r>
              <a:r>
                <a:rPr lang="en-US" sz="1100">
                  <a:effectLst/>
                  <a:latin typeface="Arial" panose="020B0604020202020204" pitchFamily="34" charset="0"/>
                  <a:ea typeface="Arial" panose="020B0604020202020204" pitchFamily="34" charset="0"/>
                  <a:cs typeface="Times New Roman" panose="02020603050405020304" pitchFamily="18" charset="0"/>
                </a:rPr>
                <a:t>d)</a:t>
              </a:r>
              <a:endParaRPr lang="en-US" sz="1100">
                <a:effectLst/>
                <a:latin typeface="Arial" panose="020B0604020202020204" pitchFamily="34" charset="0"/>
                <a:ea typeface="Arial" panose="020B0604020202020204" pitchFamily="34" charset="0"/>
                <a:cs typeface="Times New Roman" panose="02020603050405020304" pitchFamily="18" charset="0"/>
              </a:endParaRPr>
            </a:p>
            <a:p>
              <a:pPr algn="ctr">
                <a:lnSpc>
                  <a:spcPct val="115000"/>
                </a:lnSpc>
                <a:spcAft>
                  <a:spcPts val="1000"/>
                </a:spcAft>
              </a:pPr>
              <a:r>
                <a:rPr lang="vi-VN" sz="1100">
                  <a:effectLst/>
                  <a:latin typeface="Arial" panose="020B0604020202020204" pitchFamily="34" charset="0"/>
                  <a:ea typeface="Arial" panose="020B0604020202020204" pitchFamily="34" charset="0"/>
                  <a:cs typeface="Times New Roman" panose="02020603050405020304" pitchFamily="18" charset="0"/>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p:txBody>
        </p:sp>
      </p:grpSp>
      <p:sp>
        <p:nvSpPr>
          <p:cNvPr id="27" name="TextBox 26"/>
          <p:cNvSpPr txBox="1"/>
          <p:nvPr/>
        </p:nvSpPr>
        <p:spPr>
          <a:xfrm>
            <a:off x="1676400" y="2088049"/>
            <a:ext cx="14898678" cy="1384995"/>
          </a:xfrm>
          <a:prstGeom prst="rect">
            <a:avLst/>
          </a:prstGeom>
          <a:noFill/>
        </p:spPr>
        <p:txBody>
          <a:bodyPr wrap="square" rtlCol="0">
            <a:spAutoFit/>
          </a:bodyPr>
          <a:lstStyle/>
          <a:p>
            <a:pPr algn="just"/>
            <a:r>
              <a:rPr lang="en-US" sz="2800">
                <a:solidFill>
                  <a:srgbClr val="0F4662"/>
                </a:solidFill>
                <a:effectLst/>
                <a:latin typeface="Times New Roman" panose="02020603050405020304" pitchFamily="18" charset="0"/>
                <a:ea typeface="Times New Roman" panose="02020603050405020304" pitchFamily="18" charset="0"/>
              </a:rPr>
              <a:t>Có thể thấy rằng khả năng nhận diện của mô hình YOLOv8 vẫn ổn khi chỉ với 50 epochs nhưng tất nhiên là không thể chính xác 100% đúng tất cả các biển báo như </a:t>
            </a:r>
            <a:r>
              <a:rPr lang="vi-VN" sz="2800">
                <a:solidFill>
                  <a:srgbClr val="0F4662"/>
                </a:solidFill>
                <a:effectLst/>
                <a:latin typeface="Times New Roman" panose="02020603050405020304" pitchFamily="18" charset="0"/>
                <a:ea typeface="Times New Roman" panose="02020603050405020304" pitchFamily="18" charset="0"/>
              </a:rPr>
              <a:t>ở hình d</a:t>
            </a:r>
            <a:r>
              <a:rPr lang="en-US" sz="2800">
                <a:solidFill>
                  <a:srgbClr val="0F4662"/>
                </a:solidFill>
                <a:effectLst/>
                <a:latin typeface="Times New Roman" panose="02020603050405020304" pitchFamily="18" charset="0"/>
                <a:ea typeface="Times New Roman" panose="02020603050405020304" pitchFamily="18" charset="0"/>
              </a:rPr>
              <a:t> khi chỉ huấn luyện với khoảng hơn 10000 ảnh và 50 epochs</a:t>
            </a:r>
            <a:endParaRPr lang="en-US" sz="4000">
              <a:solidFill>
                <a:srgbClr val="0F4662"/>
              </a:solidFill>
            </a:endParaRPr>
          </a:p>
        </p:txBody>
      </p:sp>
      <p:sp>
        <p:nvSpPr>
          <p:cNvPr id="28" name="Freeform 6"/>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7"/>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13"/>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Google Shape;2426;p39"/>
          <p:cNvSpPr txBox="1">
            <a:spLocks noGrp="1"/>
          </p:cNvSpPr>
          <p:nvPr/>
        </p:nvSpPr>
        <p:spPr>
          <a:xfrm>
            <a:off x="3742350" y="963909"/>
            <a:ext cx="108033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000 Astounder Squared TB" panose="02000506000000020004" pitchFamily="2" charset="0"/>
              </a:rPr>
              <a:t>6. Kết luận</a:t>
            </a:r>
            <a:endParaRPr sz="7200">
              <a:solidFill>
                <a:srgbClr val="0F4662"/>
              </a:solidFill>
              <a:latin typeface="000 Astounder Squared TB" panose="02000506000000020004" pitchFamily="2" charset="0"/>
            </a:endParaRPr>
          </a:p>
        </p:txBody>
      </p:sp>
      <p:grpSp>
        <p:nvGrpSpPr>
          <p:cNvPr id="2" name="Group 2"/>
          <p:cNvGrpSpPr/>
          <p:nvPr/>
        </p:nvGrpSpPr>
        <p:grpSpPr>
          <a:xfrm>
            <a:off x="1676400" y="2552700"/>
            <a:ext cx="3685239" cy="6268205"/>
            <a:chOff x="0" y="0"/>
            <a:chExt cx="1418473" cy="1692619"/>
          </a:xfrm>
        </p:grpSpPr>
        <p:sp>
          <p:nvSpPr>
            <p:cNvPr id="4"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id="5" name="TextBox 4"/>
            <p:cNvSpPr txBox="1"/>
            <p:nvPr/>
          </p:nvSpPr>
          <p:spPr>
            <a:xfrm>
              <a:off x="0" y="-123825"/>
              <a:ext cx="1418473" cy="1816444"/>
            </a:xfrm>
            <a:prstGeom prst="rect">
              <a:avLst/>
            </a:prstGeom>
          </p:spPr>
          <p:txBody>
            <a:bodyPr lIns="50800" tIns="50800" rIns="50800" bIns="50800" rtlCol="0" anchor="ctr"/>
            <a:lstStyle/>
            <a:p>
              <a:pPr algn="ctr">
                <a:lnSpc>
                  <a:spcPts val="4080"/>
                </a:lnSpc>
              </a:pPr>
            </a:p>
          </p:txBody>
        </p:sp>
      </p:grpSp>
      <p:grpSp>
        <p:nvGrpSpPr>
          <p:cNvPr id="6" name="Group 6"/>
          <p:cNvGrpSpPr/>
          <p:nvPr/>
        </p:nvGrpSpPr>
        <p:grpSpPr>
          <a:xfrm>
            <a:off x="5403526" y="2552700"/>
            <a:ext cx="3685239" cy="6268205"/>
            <a:chOff x="0" y="0"/>
            <a:chExt cx="1418473" cy="1692619"/>
          </a:xfrm>
        </p:grpSpPr>
        <p:sp>
          <p:nvSpPr>
            <p:cNvPr id="7" name="Freeform 7"/>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sp>
        <p:sp>
          <p:nvSpPr>
            <p:cNvPr id="8" name="TextBox 8"/>
            <p:cNvSpPr txBox="1"/>
            <p:nvPr/>
          </p:nvSpPr>
          <p:spPr>
            <a:xfrm>
              <a:off x="0" y="-123825"/>
              <a:ext cx="1418473" cy="1816444"/>
            </a:xfrm>
            <a:prstGeom prst="rect">
              <a:avLst/>
            </a:prstGeom>
          </p:spPr>
          <p:txBody>
            <a:bodyPr lIns="50800" tIns="50800" rIns="50800" bIns="50800" rtlCol="0" anchor="ctr"/>
            <a:lstStyle/>
            <a:p>
              <a:pPr algn="ctr">
                <a:lnSpc>
                  <a:spcPts val="4080"/>
                </a:lnSpc>
              </a:pPr>
            </a:p>
          </p:txBody>
        </p:sp>
      </p:grpSp>
      <p:grpSp>
        <p:nvGrpSpPr>
          <p:cNvPr id="14" name="Group 2"/>
          <p:cNvGrpSpPr/>
          <p:nvPr/>
        </p:nvGrpSpPr>
        <p:grpSpPr>
          <a:xfrm>
            <a:off x="9130652" y="2552700"/>
            <a:ext cx="3685239" cy="6268205"/>
            <a:chOff x="0" y="0"/>
            <a:chExt cx="1418473" cy="1692619"/>
          </a:xfrm>
        </p:grpSpPr>
        <p:sp>
          <p:nvSpPr>
            <p:cNvPr id="15"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id="16" name="TextBox 15"/>
            <p:cNvSpPr txBox="1"/>
            <p:nvPr/>
          </p:nvSpPr>
          <p:spPr>
            <a:xfrm>
              <a:off x="0" y="-123825"/>
              <a:ext cx="1418473" cy="1816444"/>
            </a:xfrm>
            <a:prstGeom prst="rect">
              <a:avLst/>
            </a:prstGeom>
          </p:spPr>
          <p:txBody>
            <a:bodyPr lIns="50800" tIns="50800" rIns="50800" bIns="50800" rtlCol="0" anchor="ctr"/>
            <a:lstStyle/>
            <a:p>
              <a:pPr algn="ctr">
                <a:lnSpc>
                  <a:spcPts val="4080"/>
                </a:lnSpc>
              </a:pPr>
            </a:p>
          </p:txBody>
        </p:sp>
      </p:grpSp>
      <p:grpSp>
        <p:nvGrpSpPr>
          <p:cNvPr id="17" name="Group 6"/>
          <p:cNvGrpSpPr/>
          <p:nvPr/>
        </p:nvGrpSpPr>
        <p:grpSpPr>
          <a:xfrm>
            <a:off x="12857778" y="2552700"/>
            <a:ext cx="3685239" cy="6268205"/>
            <a:chOff x="0" y="0"/>
            <a:chExt cx="1418473" cy="1692619"/>
          </a:xfrm>
        </p:grpSpPr>
        <p:sp>
          <p:nvSpPr>
            <p:cNvPr id="18" name="Freeform 7"/>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sp>
        <p:sp>
          <p:nvSpPr>
            <p:cNvPr id="19" name="TextBox 8"/>
            <p:cNvSpPr txBox="1"/>
            <p:nvPr/>
          </p:nvSpPr>
          <p:spPr>
            <a:xfrm>
              <a:off x="0" y="-123825"/>
              <a:ext cx="1418473" cy="1816444"/>
            </a:xfrm>
            <a:prstGeom prst="rect">
              <a:avLst/>
            </a:prstGeom>
          </p:spPr>
          <p:txBody>
            <a:bodyPr lIns="50800" tIns="50800" rIns="50800" bIns="50800" rtlCol="0" anchor="ctr"/>
            <a:lstStyle/>
            <a:p>
              <a:pPr algn="ctr">
                <a:lnSpc>
                  <a:spcPts val="4080"/>
                </a:lnSpc>
              </a:pPr>
            </a:p>
          </p:txBody>
        </p:sp>
      </p:grpSp>
      <p:sp>
        <p:nvSpPr>
          <p:cNvPr id="20" name="TextBox 19"/>
          <p:cNvSpPr txBox="1"/>
          <p:nvPr/>
        </p:nvSpPr>
        <p:spPr>
          <a:xfrm>
            <a:off x="1864382" y="3055312"/>
            <a:ext cx="3276600" cy="3046988"/>
          </a:xfrm>
          <a:prstGeom prst="rect">
            <a:avLst/>
          </a:prstGeom>
          <a:noFill/>
        </p:spPr>
        <p:txBody>
          <a:bodyPr wrap="square" rtlCol="0">
            <a:spAutoFit/>
          </a:bodyPr>
          <a:lstStyle/>
          <a:p>
            <a:pPr algn="ctr"/>
            <a:r>
              <a:rPr lang="en-US" sz="2400" b="1">
                <a:solidFill>
                  <a:srgbClr val="0F4662"/>
                </a:solidFill>
                <a:latin typeface="Times New Roman" panose="02020603050405020304" pitchFamily="18" charset="0"/>
                <a:cs typeface="Times New Roman" panose="02020603050405020304" pitchFamily="18" charset="0"/>
              </a:rPr>
              <a:t>Kết quả với 50 epochs:</a:t>
            </a:r>
            <a:endParaRPr lang="vi-VN" sz="2400" b="1">
              <a:solidFill>
                <a:srgbClr val="0F4662"/>
              </a:solidFill>
              <a:latin typeface="Times New Roman" panose="02020603050405020304" pitchFamily="18" charset="0"/>
              <a:cs typeface="Times New Roman" panose="02020603050405020304" pitchFamily="18" charset="0"/>
            </a:endParaRPr>
          </a:p>
          <a:p>
            <a:pPr algn="ctr"/>
            <a:endParaRPr lang="vi-VN" sz="2400">
              <a:solidFill>
                <a:srgbClr val="0F4662"/>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a:solidFill>
                  <a:srgbClr val="0F4662"/>
                </a:solidFill>
                <a:latin typeface="Times New Roman" panose="02020603050405020304" pitchFamily="18" charset="0"/>
                <a:cs typeface="Times New Roman" panose="02020603050405020304" pitchFamily="18" charset="0"/>
              </a:rPr>
              <a:t>Mô hình không hoàn toàn chính xác khi dự đoán 58 biển báo.</a:t>
            </a:r>
            <a:endParaRPr lang="en-US" sz="2400">
              <a:solidFill>
                <a:srgbClr val="0F4662"/>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a:solidFill>
                  <a:srgbClr val="0F4662"/>
                </a:solidFill>
                <a:latin typeface="Times New Roman" panose="02020603050405020304" pitchFamily="18" charset="0"/>
                <a:cs typeface="Times New Roman" panose="02020603050405020304" pitchFamily="18" charset="0"/>
              </a:rPr>
              <a:t>Có một số biển báo bị nhận diện sai so với thực tế</a:t>
            </a:r>
            <a:endParaRPr lang="en-US" sz="2400">
              <a:solidFill>
                <a:srgbClr val="0F4662"/>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5592210" y="3055312"/>
            <a:ext cx="3276600" cy="5632311"/>
          </a:xfrm>
          <a:prstGeom prst="rect">
            <a:avLst/>
          </a:prstGeom>
          <a:noFill/>
        </p:spPr>
        <p:txBody>
          <a:bodyPr wrap="square" rtlCol="0">
            <a:spAutoFit/>
          </a:bodyPr>
          <a:lstStyle/>
          <a:p>
            <a:pPr algn="ctr"/>
            <a:r>
              <a:rPr lang="en-US" sz="2400" b="1">
                <a:solidFill>
                  <a:srgbClr val="0F4662"/>
                </a:solidFill>
                <a:latin typeface="Times New Roman" panose="02020603050405020304" pitchFamily="18" charset="0"/>
                <a:cs typeface="Times New Roman" panose="02020603050405020304" pitchFamily="18" charset="0"/>
              </a:rPr>
              <a:t>Tiến bộ trong nhiệm vụ phát hiện và định vị vật thể:</a:t>
            </a:r>
            <a:endParaRPr lang="vi-VN" sz="2400" b="1">
              <a:solidFill>
                <a:srgbClr val="0F4662"/>
              </a:solidFill>
              <a:latin typeface="Times New Roman" panose="02020603050405020304" pitchFamily="18" charset="0"/>
              <a:cs typeface="Times New Roman" panose="02020603050405020304" pitchFamily="18" charset="0"/>
            </a:endParaRPr>
          </a:p>
          <a:p>
            <a:pPr algn="ctr"/>
            <a:endParaRPr lang="vi-VN" sz="2400">
              <a:solidFill>
                <a:srgbClr val="0F4662"/>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2400">
                <a:solidFill>
                  <a:srgbClr val="0F4662"/>
                </a:solidFill>
                <a:latin typeface="Times New Roman" panose="02020603050405020304" pitchFamily="18" charset="0"/>
                <a:cs typeface="Times New Roman" panose="02020603050405020304" pitchFamily="18" charset="0"/>
              </a:rPr>
              <a:t>Quá trình huấn luyện mô hình YOLOv8 với 50 epochs cho thấy sự tiến bộ đáng kể.</a:t>
            </a:r>
            <a:endParaRPr lang="vi-VN" sz="2400">
              <a:solidFill>
                <a:srgbClr val="0F4662"/>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2400">
                <a:solidFill>
                  <a:srgbClr val="0F4662"/>
                </a:solidFill>
                <a:latin typeface="Times New Roman" panose="02020603050405020304" pitchFamily="18" charset="0"/>
                <a:cs typeface="Times New Roman" panose="02020603050405020304" pitchFamily="18" charset="0"/>
              </a:rPr>
              <a:t>Chỉ số mAP50-95 và mAP50 không quá cao (lần lượt là 68% và 82%), nhưng vẫn đủ cao để cho thấy khả năng tổng quát hóa của mô hình là ổn.</a:t>
            </a:r>
            <a:endParaRPr lang="vi-VN" sz="2400">
              <a:solidFill>
                <a:srgbClr val="0F4662"/>
              </a:solidFill>
              <a:latin typeface="Times New Roman" panose="02020603050405020304" pitchFamily="18" charset="0"/>
              <a:cs typeface="Times New Roman" panose="02020603050405020304" pitchFamily="18" charset="0"/>
            </a:endParaRPr>
          </a:p>
        </p:txBody>
      </p:sp>
      <p:sp>
        <p:nvSpPr>
          <p:cNvPr id="23" name="TextBox 22"/>
          <p:cNvSpPr txBox="1"/>
          <p:nvPr/>
        </p:nvSpPr>
        <p:spPr>
          <a:xfrm>
            <a:off x="9277449" y="3055312"/>
            <a:ext cx="3276600" cy="3785652"/>
          </a:xfrm>
          <a:prstGeom prst="rect">
            <a:avLst/>
          </a:prstGeom>
          <a:noFill/>
        </p:spPr>
        <p:txBody>
          <a:bodyPr wrap="square" rtlCol="0">
            <a:spAutoFit/>
          </a:bodyPr>
          <a:lstStyle/>
          <a:p>
            <a:pPr algn="ctr"/>
            <a:r>
              <a:rPr lang="en-US" sz="2400" b="1">
                <a:solidFill>
                  <a:srgbClr val="0F4662"/>
                </a:solidFill>
                <a:latin typeface="Times New Roman" panose="02020603050405020304" pitchFamily="18" charset="0"/>
                <a:cs typeface="Times New Roman" panose="02020603050405020304" pitchFamily="18" charset="0"/>
              </a:rPr>
              <a:t>Chính xác và đáng tin cậy:</a:t>
            </a:r>
            <a:endParaRPr lang="vi-VN" sz="2400" b="1">
              <a:solidFill>
                <a:srgbClr val="0F4662"/>
              </a:solidFill>
              <a:latin typeface="Times New Roman" panose="02020603050405020304" pitchFamily="18" charset="0"/>
              <a:cs typeface="Times New Roman" panose="02020603050405020304" pitchFamily="18" charset="0"/>
            </a:endParaRPr>
          </a:p>
          <a:p>
            <a:pPr algn="ctr"/>
            <a:endParaRPr lang="vi-VN" sz="2400">
              <a:solidFill>
                <a:srgbClr val="0F4662"/>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2400">
                <a:solidFill>
                  <a:srgbClr val="0F4662"/>
                </a:solidFill>
                <a:latin typeface="Times New Roman" panose="02020603050405020304" pitchFamily="18" charset="0"/>
                <a:cs typeface="Times New Roman" panose="02020603050405020304" pitchFamily="18" charset="0"/>
              </a:rPr>
              <a:t>Chỉ số precision và recall đều ổn định (lần lượt là 75% và 82%).</a:t>
            </a:r>
            <a:endParaRPr lang="vi-VN" sz="2400">
              <a:solidFill>
                <a:srgbClr val="0F4662"/>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2400">
                <a:solidFill>
                  <a:srgbClr val="0F4662"/>
                </a:solidFill>
                <a:latin typeface="Times New Roman" panose="02020603050405020304" pitchFamily="18" charset="0"/>
                <a:cs typeface="Times New Roman" panose="02020603050405020304" pitchFamily="18" charset="0"/>
              </a:rPr>
              <a:t>Mô hình có khả năng nhận diện và định vị vật thể một cách chính xác và đáng tin cậy.</a:t>
            </a:r>
            <a:endParaRPr lang="vi-VN" sz="2400">
              <a:solidFill>
                <a:srgbClr val="0F4662"/>
              </a:solidFill>
              <a:latin typeface="Times New Roman" panose="02020603050405020304" pitchFamily="18" charset="0"/>
              <a:cs typeface="Times New Roman" panose="02020603050405020304" pitchFamily="18" charset="0"/>
            </a:endParaRPr>
          </a:p>
        </p:txBody>
      </p:sp>
      <p:sp>
        <p:nvSpPr>
          <p:cNvPr id="24" name="TextBox 23"/>
          <p:cNvSpPr txBox="1"/>
          <p:nvPr/>
        </p:nvSpPr>
        <p:spPr>
          <a:xfrm>
            <a:off x="13062097" y="3055312"/>
            <a:ext cx="3276600" cy="3785652"/>
          </a:xfrm>
          <a:prstGeom prst="rect">
            <a:avLst/>
          </a:prstGeom>
          <a:noFill/>
        </p:spPr>
        <p:txBody>
          <a:bodyPr wrap="square" rtlCol="0">
            <a:spAutoFit/>
          </a:bodyPr>
          <a:lstStyle/>
          <a:p>
            <a:pPr algn="ctr"/>
            <a:r>
              <a:rPr lang="en-US" sz="2400" b="1">
                <a:solidFill>
                  <a:srgbClr val="0F4662"/>
                </a:solidFill>
                <a:latin typeface="Times New Roman" panose="02020603050405020304" pitchFamily="18" charset="0"/>
                <a:cs typeface="Times New Roman" panose="02020603050405020304" pitchFamily="18" charset="0"/>
              </a:rPr>
              <a:t>Cải thiện hiệu </a:t>
            </a:r>
            <a:r>
              <a:rPr lang="vi-VN" sz="2400" b="1">
                <a:solidFill>
                  <a:srgbClr val="0F4662"/>
                </a:solidFill>
                <a:latin typeface="Times New Roman" panose="02020603050405020304" pitchFamily="18" charset="0"/>
                <a:cs typeface="Times New Roman" panose="02020603050405020304" pitchFamily="18" charset="0"/>
              </a:rPr>
              <a:t>suất:</a:t>
            </a:r>
            <a:endParaRPr lang="vi-VN" sz="2400" b="1">
              <a:solidFill>
                <a:srgbClr val="0F4662"/>
              </a:solidFill>
              <a:latin typeface="Times New Roman" panose="02020603050405020304" pitchFamily="18" charset="0"/>
              <a:cs typeface="Times New Roman" panose="02020603050405020304" pitchFamily="18" charset="0"/>
            </a:endParaRPr>
          </a:p>
          <a:p>
            <a:pPr algn="ctr"/>
            <a:endParaRPr lang="vi-VN" sz="2400">
              <a:solidFill>
                <a:srgbClr val="0F4662"/>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2400">
                <a:solidFill>
                  <a:srgbClr val="0F4662"/>
                </a:solidFill>
                <a:latin typeface="Times New Roman" panose="02020603050405020304" pitchFamily="18" charset="0"/>
                <a:cs typeface="Times New Roman" panose="02020603050405020304" pitchFamily="18" charset="0"/>
              </a:rPr>
              <a:t>Để cải thiện hiệu suất, có thể tăng cường dữ liệu huấn luyện, điều chỉnh tham số (ví dụ: tăng số epochs lên 100 hoặc cao hơn), và thử nghiệm các kiến trúc mô hình mới.</a:t>
            </a:r>
            <a:endParaRPr lang="vi-VN" sz="2400">
              <a:solidFill>
                <a:srgbClr val="0F4662"/>
              </a:solidFill>
              <a:latin typeface="Times New Roman" panose="02020603050405020304" pitchFamily="18" charset="0"/>
              <a:cs typeface="Times New Roman" panose="02020603050405020304" pitchFamily="18" charset="0"/>
            </a:endParaRPr>
          </a:p>
        </p:txBody>
      </p:sp>
      <p:sp>
        <p:nvSpPr>
          <p:cNvPr id="25" name="Freeform 6"/>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10"/>
              </a:lnSpc>
              <a:spcBef>
                <a:spcPct val="0"/>
              </a:spcBef>
            </a:pPr>
            <a:r>
              <a:rPr lang="en-US" sz="18575">
                <a:solidFill>
                  <a:srgbClr val="0F4662"/>
                </a:solidFill>
                <a:latin typeface="Cormorant Garamond Bold Italics" panose="00000800000000000000"/>
              </a:rPr>
              <a:t>Thank you</a:t>
            </a:r>
            <a:endParaRPr lang="en-US" sz="18575">
              <a:solidFill>
                <a:srgbClr val="0F4662"/>
              </a:solidFill>
              <a:latin typeface="Cormorant Garamond Bold Italics" panose="00000800000000000000"/>
            </a:endParaRP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6"/>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9158735" y="513984"/>
            <a:ext cx="8114971" cy="0"/>
          </a:xfrm>
          <a:prstGeom prst="line">
            <a:avLst/>
          </a:prstGeom>
          <a:ln w="76200" cap="flat">
            <a:solidFill>
              <a:srgbClr val="0F4662"/>
            </a:solidFill>
            <a:prstDash val="solid"/>
            <a:headEnd type="none" w="sm" len="sm"/>
            <a:tailEnd type="none" w="sm" len="sm"/>
          </a:ln>
        </p:spPr>
      </p:sp>
      <p:sp>
        <p:nvSpPr>
          <p:cNvPr id="3" name="AutoShape 3"/>
          <p:cNvSpPr/>
          <p:nvPr/>
        </p:nvSpPr>
        <p:spPr>
          <a:xfrm>
            <a:off x="1043764" y="9777889"/>
            <a:ext cx="8114971" cy="0"/>
          </a:xfrm>
          <a:prstGeom prst="line">
            <a:avLst/>
          </a:prstGeom>
          <a:ln w="76200" cap="flat">
            <a:solidFill>
              <a:srgbClr val="0F4662"/>
            </a:solidFill>
            <a:prstDash val="solid"/>
            <a:headEnd type="none" w="sm" len="sm"/>
            <a:tailEnd type="none" w="sm" len="sm"/>
          </a:ln>
        </p:spPr>
      </p:sp>
      <p:sp>
        <p:nvSpPr>
          <p:cNvPr id="4" name="Freeform 4"/>
          <p:cNvSpPr/>
          <p:nvPr/>
        </p:nvSpPr>
        <p:spPr>
          <a:xfrm>
            <a:off x="9618706" y="9518981"/>
            <a:ext cx="2968854" cy="441617"/>
          </a:xfrm>
          <a:custGeom>
            <a:avLst/>
            <a:gdLst/>
            <a:ahLst/>
            <a:cxnLst/>
            <a:rect l="l" t="t" r="r" b="b"/>
            <a:pathLst>
              <a:path w="2968854" h="441617">
                <a:moveTo>
                  <a:pt x="0" y="0"/>
                </a:moveTo>
                <a:lnTo>
                  <a:pt x="2968854" y="0"/>
                </a:lnTo>
                <a:lnTo>
                  <a:pt x="2968854" y="441617"/>
                </a:lnTo>
                <a:lnTo>
                  <a:pt x="0" y="44161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5646742" y="331276"/>
            <a:ext cx="2968854" cy="441617"/>
          </a:xfrm>
          <a:custGeom>
            <a:avLst/>
            <a:gdLst/>
            <a:ahLst/>
            <a:cxnLst/>
            <a:rect l="l" t="t" r="r" b="b"/>
            <a:pathLst>
              <a:path w="2968854" h="441617">
                <a:moveTo>
                  <a:pt x="0" y="0"/>
                </a:moveTo>
                <a:lnTo>
                  <a:pt x="2968854" y="0"/>
                </a:lnTo>
                <a:lnTo>
                  <a:pt x="2968854" y="441617"/>
                </a:lnTo>
                <a:lnTo>
                  <a:pt x="0" y="44161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3121328" y="2681503"/>
            <a:ext cx="12045345" cy="3162300"/>
          </a:xfrm>
          <a:prstGeom prst="rect">
            <a:avLst/>
          </a:prstGeom>
        </p:spPr>
        <p:txBody>
          <a:bodyPr lIns="0" tIns="0" rIns="0" bIns="0" rtlCol="0" anchor="t">
            <a:spAutoFit/>
          </a:bodyPr>
          <a:lstStyle/>
          <a:p>
            <a:pPr algn="ctr">
              <a:lnSpc>
                <a:spcPts val="8400"/>
              </a:lnSpc>
            </a:pPr>
            <a:r>
              <a:rPr lang="en-US" sz="6000">
                <a:solidFill>
                  <a:srgbClr val="0F4662"/>
                </a:solidFill>
                <a:latin typeface="Cormorant Garamond Bold Italics" panose="00000800000000000000"/>
              </a:rPr>
              <a:t>ỨNG DỤNG MÔ HÌNH YOLOv8 TRONG NHẬN DIỆN BIỂN BÁO GIAO THÔNG</a:t>
            </a:r>
            <a:endParaRPr lang="en-US" sz="6000">
              <a:solidFill>
                <a:srgbClr val="0F4662"/>
              </a:solidFill>
              <a:latin typeface="Cormorant Garamond Bold Italics" panose="00000800000000000000"/>
            </a:endParaRPr>
          </a:p>
          <a:p>
            <a:pPr marL="0" lvl="0" indent="0" algn="ctr">
              <a:lnSpc>
                <a:spcPts val="8400"/>
              </a:lnSpc>
              <a:spcBef>
                <a:spcPct val="0"/>
              </a:spcBef>
            </a:pPr>
            <a:endParaRPr lang="en-US" sz="6000">
              <a:solidFill>
                <a:srgbClr val="0F4662"/>
              </a:solidFill>
              <a:latin typeface="Cormorant Garamond Bold Italics" panose="00000800000000000000"/>
            </a:endParaRPr>
          </a:p>
        </p:txBody>
      </p:sp>
      <p:sp>
        <p:nvSpPr>
          <p:cNvPr id="8" name="TextBox 8"/>
          <p:cNvSpPr txBox="1"/>
          <p:nvPr/>
        </p:nvSpPr>
        <p:spPr>
          <a:xfrm>
            <a:off x="9144000" y="5777128"/>
            <a:ext cx="8852499" cy="3073401"/>
          </a:xfrm>
          <a:prstGeom prst="rect">
            <a:avLst/>
          </a:prstGeom>
        </p:spPr>
        <p:txBody>
          <a:bodyPr lIns="0" tIns="0" rIns="0" bIns="0" rtlCol="0" anchor="t">
            <a:spAutoFit/>
          </a:bodyPr>
          <a:lstStyle/>
          <a:p>
            <a:pPr algn="l">
              <a:lnSpc>
                <a:spcPts val="4900"/>
              </a:lnSpc>
            </a:pPr>
            <a:r>
              <a:rPr lang="en-US" sz="3500">
                <a:solidFill>
                  <a:srgbClr val="0F4662"/>
                </a:solidFill>
                <a:latin typeface="Quicksand"/>
              </a:rPr>
              <a:t>SVTN:      </a:t>
            </a:r>
            <a:r>
              <a:rPr lang="en-US" sz="3500" err="1">
                <a:solidFill>
                  <a:srgbClr val="0F4662"/>
                </a:solidFill>
                <a:latin typeface="Quicksand"/>
              </a:rPr>
              <a:t>Huỳnh</a:t>
            </a:r>
            <a:r>
              <a:rPr lang="en-US" sz="3500">
                <a:solidFill>
                  <a:srgbClr val="0F4662"/>
                </a:solidFill>
                <a:latin typeface="Quicksand"/>
              </a:rPr>
              <a:t> Long</a:t>
            </a:r>
            <a:endParaRPr lang="en-US" sz="3500">
              <a:solidFill>
                <a:srgbClr val="0F4662"/>
              </a:solidFill>
              <a:latin typeface="Quicksand"/>
            </a:endParaRPr>
          </a:p>
          <a:p>
            <a:pPr algn="l">
              <a:lnSpc>
                <a:spcPts val="4900"/>
              </a:lnSpc>
            </a:pPr>
            <a:r>
              <a:rPr lang="en-US" sz="3500">
                <a:solidFill>
                  <a:srgbClr val="0F4662"/>
                </a:solidFill>
                <a:latin typeface="Quicksand"/>
              </a:rPr>
              <a:t>                </a:t>
            </a:r>
            <a:r>
              <a:rPr lang="en-US" sz="3500" err="1">
                <a:solidFill>
                  <a:srgbClr val="0F4662"/>
                </a:solidFill>
                <a:latin typeface="Quicksand"/>
              </a:rPr>
              <a:t>Nguyễn</a:t>
            </a:r>
            <a:r>
              <a:rPr lang="en-US" sz="3500">
                <a:solidFill>
                  <a:srgbClr val="0F4662"/>
                </a:solidFill>
                <a:latin typeface="Quicksand"/>
              </a:rPr>
              <a:t> Văn </a:t>
            </a:r>
            <a:r>
              <a:rPr lang="en-US" sz="3500" err="1">
                <a:solidFill>
                  <a:srgbClr val="0F4662"/>
                </a:solidFill>
                <a:latin typeface="Quicksand"/>
              </a:rPr>
              <a:t>Đạt</a:t>
            </a:r>
            <a:endParaRPr lang="en-US" sz="3500">
              <a:solidFill>
                <a:srgbClr val="0F4662"/>
              </a:solidFill>
              <a:latin typeface="Quicksand"/>
            </a:endParaRPr>
          </a:p>
          <a:p>
            <a:pPr algn="l">
              <a:lnSpc>
                <a:spcPts val="4900"/>
              </a:lnSpc>
            </a:pPr>
            <a:r>
              <a:rPr lang="en-US" sz="3500">
                <a:solidFill>
                  <a:srgbClr val="0F4662"/>
                </a:solidFill>
                <a:latin typeface="Quicksand"/>
              </a:rPr>
              <a:t>                </a:t>
            </a:r>
            <a:r>
              <a:rPr lang="en-US" sz="3500" err="1">
                <a:solidFill>
                  <a:srgbClr val="0F4662"/>
                </a:solidFill>
                <a:latin typeface="Quicksand"/>
              </a:rPr>
              <a:t>Nguyễn</a:t>
            </a:r>
            <a:r>
              <a:rPr lang="en-US" sz="3500">
                <a:solidFill>
                  <a:srgbClr val="0F4662"/>
                </a:solidFill>
                <a:latin typeface="Quicksand"/>
              </a:rPr>
              <a:t> </a:t>
            </a:r>
            <a:r>
              <a:rPr lang="en-US" sz="3500" err="1">
                <a:solidFill>
                  <a:srgbClr val="0F4662"/>
                </a:solidFill>
                <a:latin typeface="Quicksand"/>
              </a:rPr>
              <a:t>Chấn</a:t>
            </a:r>
            <a:r>
              <a:rPr lang="en-US" sz="3500">
                <a:solidFill>
                  <a:srgbClr val="0F4662"/>
                </a:solidFill>
                <a:latin typeface="Quicksand"/>
              </a:rPr>
              <a:t> Huy</a:t>
            </a:r>
            <a:endParaRPr lang="en-US" sz="3500">
              <a:solidFill>
                <a:srgbClr val="0F4662"/>
              </a:solidFill>
              <a:latin typeface="Quicksand"/>
            </a:endParaRPr>
          </a:p>
          <a:p>
            <a:pPr algn="l">
              <a:lnSpc>
                <a:spcPts val="4900"/>
              </a:lnSpc>
            </a:pPr>
            <a:r>
              <a:rPr lang="en-US" sz="3500">
                <a:solidFill>
                  <a:srgbClr val="0F4662"/>
                </a:solidFill>
                <a:latin typeface="Quicksand"/>
              </a:rPr>
              <a:t>GVHD:     TS. </a:t>
            </a:r>
            <a:r>
              <a:rPr lang="en-US" sz="3500" err="1">
                <a:solidFill>
                  <a:srgbClr val="0F4662"/>
                </a:solidFill>
                <a:latin typeface="Quicksand"/>
              </a:rPr>
              <a:t>Phạm</a:t>
            </a:r>
            <a:r>
              <a:rPr lang="en-US" sz="3500">
                <a:solidFill>
                  <a:srgbClr val="0F4662"/>
                </a:solidFill>
                <a:latin typeface="Quicksand"/>
              </a:rPr>
              <a:t> </a:t>
            </a:r>
            <a:r>
              <a:rPr lang="en-US" sz="3500" err="1">
                <a:solidFill>
                  <a:srgbClr val="0F4662"/>
                </a:solidFill>
                <a:latin typeface="Quicksand"/>
              </a:rPr>
              <a:t>Quốc</a:t>
            </a:r>
            <a:r>
              <a:rPr lang="en-US" sz="3500">
                <a:solidFill>
                  <a:srgbClr val="0F4662"/>
                </a:solidFill>
                <a:latin typeface="Quicksand"/>
              </a:rPr>
              <a:t> </a:t>
            </a:r>
            <a:r>
              <a:rPr lang="en-US" sz="3500" err="1">
                <a:solidFill>
                  <a:srgbClr val="0F4662"/>
                </a:solidFill>
                <a:latin typeface="Quicksand"/>
              </a:rPr>
              <a:t>Thiện</a:t>
            </a:r>
            <a:endParaRPr lang="en-US" sz="3500">
              <a:solidFill>
                <a:srgbClr val="0F4662"/>
              </a:solidFill>
              <a:latin typeface="Quicksand"/>
            </a:endParaRPr>
          </a:p>
          <a:p>
            <a:pPr marL="0" lvl="0" indent="0" algn="l">
              <a:lnSpc>
                <a:spcPts val="4900"/>
              </a:lnSpc>
              <a:spcBef>
                <a:spcPct val="0"/>
              </a:spcBef>
            </a:pPr>
            <a:endParaRPr lang="en-US" sz="3500">
              <a:solidFill>
                <a:srgbClr val="0F4662"/>
              </a:solidFill>
              <a:latin typeface="Quicksand"/>
            </a:endParaRPr>
          </a:p>
        </p:txBody>
      </p:sp>
      <p:sp>
        <p:nvSpPr>
          <p:cNvPr id="9" name="TextBox 9"/>
          <p:cNvSpPr txBox="1"/>
          <p:nvPr/>
        </p:nvSpPr>
        <p:spPr>
          <a:xfrm>
            <a:off x="3706903" y="8732388"/>
            <a:ext cx="10874194" cy="525912"/>
          </a:xfrm>
          <a:prstGeom prst="rect">
            <a:avLst/>
          </a:prstGeom>
        </p:spPr>
        <p:txBody>
          <a:bodyPr lIns="0" tIns="0" rIns="0" bIns="0" rtlCol="0" anchor="t">
            <a:spAutoFit/>
          </a:bodyPr>
          <a:lstStyle/>
          <a:p>
            <a:pPr marL="0" lvl="0" indent="0" algn="ctr">
              <a:lnSpc>
                <a:spcPts val="4395"/>
              </a:lnSpc>
              <a:spcBef>
                <a:spcPct val="0"/>
              </a:spcBef>
            </a:pPr>
            <a:r>
              <a:rPr lang="en-US" sz="3140">
                <a:solidFill>
                  <a:srgbClr val="0F4662"/>
                </a:solidFill>
                <a:latin typeface="Quicksand"/>
              </a:rPr>
              <a:t>Báo cáo Hội nghị SV NCKH HUTECH 2024</a:t>
            </a:r>
            <a:endParaRPr lang="en-US" sz="3140">
              <a:solidFill>
                <a:srgbClr val="0F4662"/>
              </a:solidFill>
              <a:latin typeface="Quicksand"/>
            </a:endParaRPr>
          </a:p>
        </p:txBody>
      </p:sp>
      <p:sp>
        <p:nvSpPr>
          <p:cNvPr id="10" name="TextBox 10"/>
          <p:cNvSpPr txBox="1"/>
          <p:nvPr/>
        </p:nvSpPr>
        <p:spPr>
          <a:xfrm>
            <a:off x="3322179" y="971550"/>
            <a:ext cx="11643643" cy="1082261"/>
          </a:xfrm>
          <a:prstGeom prst="rect">
            <a:avLst/>
          </a:prstGeom>
        </p:spPr>
        <p:txBody>
          <a:bodyPr lIns="0" tIns="0" rIns="0" bIns="0" rtlCol="0" anchor="t">
            <a:spAutoFit/>
          </a:bodyPr>
          <a:lstStyle/>
          <a:p>
            <a:pPr algn="ctr">
              <a:lnSpc>
                <a:spcPts val="4395"/>
              </a:lnSpc>
            </a:pPr>
            <a:r>
              <a:rPr lang="en-US" sz="3140">
                <a:solidFill>
                  <a:srgbClr val="0F4662"/>
                </a:solidFill>
                <a:latin typeface="Quicksand"/>
              </a:rPr>
              <a:t>TRƯỜNG ĐẠI HỌC CÔNG NGHỆ TP. HCM</a:t>
            </a:r>
            <a:endParaRPr lang="en-US" sz="3140">
              <a:solidFill>
                <a:srgbClr val="0F4662"/>
              </a:solidFill>
              <a:latin typeface="Quicksand"/>
            </a:endParaRPr>
          </a:p>
          <a:p>
            <a:pPr marL="0" lvl="0" indent="0" algn="ctr">
              <a:lnSpc>
                <a:spcPts val="4395"/>
              </a:lnSpc>
              <a:spcBef>
                <a:spcPct val="0"/>
              </a:spcBef>
            </a:pPr>
            <a:r>
              <a:rPr lang="en-US" sz="3140">
                <a:solidFill>
                  <a:srgbClr val="0F4662"/>
                </a:solidFill>
                <a:latin typeface="Quicksand"/>
              </a:rPr>
              <a:t>VIỆN KỸ THUẬT</a:t>
            </a:r>
            <a:endParaRPr lang="en-US" sz="3140">
              <a:solidFill>
                <a:srgbClr val="0F4662"/>
              </a:solidFill>
              <a:latin typeface="Quicksan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26;p39"/>
          <p:cNvSpPr txBox="1">
            <a:spLocks noGrp="1"/>
          </p:cNvSpPr>
          <p:nvPr/>
        </p:nvSpPr>
        <p:spPr>
          <a:xfrm>
            <a:off x="4589100" y="952500"/>
            <a:ext cx="91098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000 Astounder Squared TB" panose="02000506000000020004" pitchFamily="2" charset="0"/>
              </a:rPr>
              <a:t>NỘI DUNG TRÌNH BÀY</a:t>
            </a:r>
            <a:endParaRPr sz="7200">
              <a:solidFill>
                <a:srgbClr val="0F4662"/>
              </a:solidFill>
              <a:latin typeface="000 Astounder Squared TB" panose="02000506000000020004" pitchFamily="2" charset="0"/>
            </a:endParaRPr>
          </a:p>
        </p:txBody>
      </p:sp>
      <p:sp>
        <p:nvSpPr>
          <p:cNvPr id="3" name="Google Shape;2428;p39"/>
          <p:cNvSpPr txBox="1">
            <a:spLocks noGrp="1"/>
          </p:cNvSpPr>
          <p:nvPr/>
        </p:nvSpPr>
        <p:spPr>
          <a:xfrm>
            <a:off x="2819142" y="3023730"/>
            <a:ext cx="5715000" cy="685177"/>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vi-VN" sz="4800">
                <a:solidFill>
                  <a:srgbClr val="0F4662"/>
                </a:solidFill>
                <a:latin typeface="+mj-lt"/>
              </a:rPr>
              <a:t>Đặt vấn đề</a:t>
            </a:r>
            <a:endParaRPr sz="4800">
              <a:solidFill>
                <a:srgbClr val="0F4662"/>
              </a:solidFill>
              <a:latin typeface="+mj-lt"/>
            </a:endParaRPr>
          </a:p>
        </p:txBody>
      </p:sp>
      <p:sp>
        <p:nvSpPr>
          <p:cNvPr id="4" name="Google Shape;2432;p39"/>
          <p:cNvSpPr txBox="1">
            <a:spLocks noGrp="1"/>
          </p:cNvSpPr>
          <p:nvPr/>
        </p:nvSpPr>
        <p:spPr>
          <a:xfrm>
            <a:off x="2819142" y="5009114"/>
            <a:ext cx="5715000" cy="685177"/>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vi-VN" sz="4800">
                <a:solidFill>
                  <a:srgbClr val="0F4662"/>
                </a:solidFill>
                <a:latin typeface="+mj-lt"/>
              </a:rPr>
              <a:t>Mục tiêu nghiên cứu </a:t>
            </a:r>
            <a:endParaRPr sz="4800">
              <a:solidFill>
                <a:srgbClr val="0F4662"/>
              </a:solidFill>
              <a:latin typeface="+mj-lt"/>
            </a:endParaRPr>
          </a:p>
        </p:txBody>
      </p:sp>
      <p:sp>
        <p:nvSpPr>
          <p:cNvPr id="5" name="Google Shape;2433;p39"/>
          <p:cNvSpPr txBox="1">
            <a:spLocks noGrp="1"/>
          </p:cNvSpPr>
          <p:nvPr/>
        </p:nvSpPr>
        <p:spPr>
          <a:xfrm>
            <a:off x="2819142" y="6994498"/>
            <a:ext cx="6324858" cy="685177"/>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vi-VN" sz="4800">
                <a:solidFill>
                  <a:srgbClr val="0F4662"/>
                </a:solidFill>
                <a:latin typeface="+mj-lt"/>
              </a:rPr>
              <a:t>Nhiệm vụ nghiên cứu </a:t>
            </a:r>
            <a:endParaRPr sz="4800">
              <a:solidFill>
                <a:srgbClr val="0F4662"/>
              </a:solidFill>
              <a:latin typeface="+mj-lt"/>
            </a:endParaRPr>
          </a:p>
        </p:txBody>
      </p:sp>
      <p:sp>
        <p:nvSpPr>
          <p:cNvPr id="6" name="Google Shape;2439;p39"/>
          <p:cNvSpPr txBox="1">
            <a:spLocks noGrp="1"/>
          </p:cNvSpPr>
          <p:nvPr/>
        </p:nvSpPr>
        <p:spPr>
          <a:xfrm>
            <a:off x="1371600" y="2816707"/>
            <a:ext cx="1147201" cy="10992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GB" sz="4800">
                <a:solidFill>
                  <a:schemeClr val="bg1">
                    <a:lumMod val="95000"/>
                  </a:schemeClr>
                </a:solidFill>
              </a:rPr>
              <a:t>01</a:t>
            </a:r>
            <a:endParaRPr lang="en-GB" sz="4800">
              <a:solidFill>
                <a:schemeClr val="bg1">
                  <a:lumMod val="95000"/>
                </a:schemeClr>
              </a:solidFill>
            </a:endParaRPr>
          </a:p>
        </p:txBody>
      </p:sp>
      <p:sp>
        <p:nvSpPr>
          <p:cNvPr id="7" name="Google Shape;2440;p39"/>
          <p:cNvSpPr txBox="1">
            <a:spLocks noGrp="1"/>
          </p:cNvSpPr>
          <p:nvPr/>
        </p:nvSpPr>
        <p:spPr>
          <a:xfrm>
            <a:off x="1371600" y="4802091"/>
            <a:ext cx="1147201" cy="10992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GB" sz="4800">
                <a:solidFill>
                  <a:schemeClr val="bg1">
                    <a:lumMod val="95000"/>
                  </a:schemeClr>
                </a:solidFill>
              </a:rPr>
              <a:t>02</a:t>
            </a:r>
            <a:endParaRPr lang="en-GB" sz="4800">
              <a:solidFill>
                <a:schemeClr val="bg1">
                  <a:lumMod val="95000"/>
                </a:schemeClr>
              </a:solidFill>
            </a:endParaRPr>
          </a:p>
        </p:txBody>
      </p:sp>
      <p:sp>
        <p:nvSpPr>
          <p:cNvPr id="8" name="Google Shape;2442;p39"/>
          <p:cNvSpPr txBox="1">
            <a:spLocks noGrp="1"/>
          </p:cNvSpPr>
          <p:nvPr/>
        </p:nvSpPr>
        <p:spPr>
          <a:xfrm>
            <a:off x="1371600" y="6787475"/>
            <a:ext cx="1147201" cy="10992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GB" sz="4800">
                <a:solidFill>
                  <a:schemeClr val="bg1">
                    <a:lumMod val="95000"/>
                  </a:schemeClr>
                </a:solidFill>
              </a:rPr>
              <a:t>03</a:t>
            </a:r>
            <a:endParaRPr lang="en-GB" sz="4800">
              <a:solidFill>
                <a:schemeClr val="bg1">
                  <a:lumMod val="95000"/>
                </a:schemeClr>
              </a:solidFill>
            </a:endParaRPr>
          </a:p>
        </p:txBody>
      </p:sp>
      <p:sp>
        <p:nvSpPr>
          <p:cNvPr id="9" name="Freeform 13"/>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Google Shape;2439;p39"/>
          <p:cNvSpPr txBox="1">
            <a:spLocks noGrp="1"/>
          </p:cNvSpPr>
          <p:nvPr/>
        </p:nvSpPr>
        <p:spPr>
          <a:xfrm>
            <a:off x="9296400" y="2816707"/>
            <a:ext cx="1147201" cy="10992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4800">
                <a:solidFill>
                  <a:schemeClr val="bg1">
                    <a:lumMod val="95000"/>
                  </a:schemeClr>
                </a:solidFill>
              </a:rPr>
              <a:t>04</a:t>
            </a:r>
            <a:endParaRPr lang="en-GB" sz="4800">
              <a:solidFill>
                <a:schemeClr val="bg1">
                  <a:lumMod val="95000"/>
                </a:schemeClr>
              </a:solidFill>
            </a:endParaRPr>
          </a:p>
        </p:txBody>
      </p:sp>
      <p:sp>
        <p:nvSpPr>
          <p:cNvPr id="12" name="Google Shape;2440;p39"/>
          <p:cNvSpPr txBox="1">
            <a:spLocks noGrp="1"/>
          </p:cNvSpPr>
          <p:nvPr/>
        </p:nvSpPr>
        <p:spPr>
          <a:xfrm>
            <a:off x="9296400" y="4802091"/>
            <a:ext cx="1147201" cy="10992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4800">
                <a:solidFill>
                  <a:schemeClr val="bg1">
                    <a:lumMod val="95000"/>
                  </a:schemeClr>
                </a:solidFill>
              </a:rPr>
              <a:t>05</a:t>
            </a:r>
            <a:endParaRPr lang="en-GB" sz="4800">
              <a:solidFill>
                <a:schemeClr val="bg1">
                  <a:lumMod val="95000"/>
                </a:schemeClr>
              </a:solidFill>
            </a:endParaRPr>
          </a:p>
        </p:txBody>
      </p:sp>
      <p:sp>
        <p:nvSpPr>
          <p:cNvPr id="13" name="Google Shape;2442;p39"/>
          <p:cNvSpPr txBox="1">
            <a:spLocks noGrp="1"/>
          </p:cNvSpPr>
          <p:nvPr/>
        </p:nvSpPr>
        <p:spPr>
          <a:xfrm>
            <a:off x="9296400" y="6787475"/>
            <a:ext cx="1147201" cy="10992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4800">
                <a:solidFill>
                  <a:schemeClr val="bg1">
                    <a:lumMod val="95000"/>
                  </a:schemeClr>
                </a:solidFill>
              </a:rPr>
              <a:t>06</a:t>
            </a:r>
            <a:endParaRPr lang="en-GB" sz="4800">
              <a:solidFill>
                <a:schemeClr val="bg1">
                  <a:lumMod val="95000"/>
                </a:schemeClr>
              </a:solidFill>
            </a:endParaRPr>
          </a:p>
        </p:txBody>
      </p:sp>
      <p:sp>
        <p:nvSpPr>
          <p:cNvPr id="17" name="Google Shape;2428;p39"/>
          <p:cNvSpPr txBox="1">
            <a:spLocks noGrp="1"/>
          </p:cNvSpPr>
          <p:nvPr/>
        </p:nvSpPr>
        <p:spPr>
          <a:xfrm>
            <a:off x="10820400" y="3023730"/>
            <a:ext cx="7010400" cy="685177"/>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vi-VN" sz="4800">
                <a:solidFill>
                  <a:srgbClr val="0F4662"/>
                </a:solidFill>
                <a:latin typeface="+mj-lt"/>
              </a:rPr>
              <a:t>Phương pháp nghiên cứu</a:t>
            </a:r>
            <a:endParaRPr sz="4800">
              <a:solidFill>
                <a:srgbClr val="0F4662"/>
              </a:solidFill>
              <a:latin typeface="+mj-lt"/>
            </a:endParaRPr>
          </a:p>
        </p:txBody>
      </p:sp>
      <p:sp>
        <p:nvSpPr>
          <p:cNvPr id="18" name="Google Shape;2432;p39"/>
          <p:cNvSpPr txBox="1">
            <a:spLocks noGrp="1"/>
          </p:cNvSpPr>
          <p:nvPr/>
        </p:nvSpPr>
        <p:spPr>
          <a:xfrm>
            <a:off x="10820400" y="5009114"/>
            <a:ext cx="5715000" cy="685177"/>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vi-VN" sz="4800">
                <a:solidFill>
                  <a:srgbClr val="0F4662"/>
                </a:solidFill>
                <a:latin typeface="+mj-lt"/>
              </a:rPr>
              <a:t>Kết quả đạt được</a:t>
            </a:r>
            <a:endParaRPr sz="4800">
              <a:solidFill>
                <a:srgbClr val="0F4662"/>
              </a:solidFill>
              <a:latin typeface="+mj-lt"/>
            </a:endParaRPr>
          </a:p>
        </p:txBody>
      </p:sp>
      <p:sp>
        <p:nvSpPr>
          <p:cNvPr id="19" name="Google Shape;2433;p39"/>
          <p:cNvSpPr txBox="1">
            <a:spLocks noGrp="1"/>
          </p:cNvSpPr>
          <p:nvPr/>
        </p:nvSpPr>
        <p:spPr>
          <a:xfrm>
            <a:off x="10820400" y="6994498"/>
            <a:ext cx="5715000" cy="685177"/>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vi-VN" sz="4800">
                <a:solidFill>
                  <a:srgbClr val="0F4662"/>
                </a:solidFill>
                <a:latin typeface="+mj-lt"/>
              </a:rPr>
              <a:t>Kết luận</a:t>
            </a:r>
            <a:endParaRPr sz="4800">
              <a:solidFill>
                <a:srgbClr val="0F4662"/>
              </a:solidFill>
              <a:latin typeface="+mj-lt"/>
            </a:endParaRPr>
          </a:p>
        </p:txBody>
      </p:sp>
      <p:sp>
        <p:nvSpPr>
          <p:cNvPr id="16" name="Freeform 6"/>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900725" y="-609600"/>
            <a:ext cx="7467600" cy="12115800"/>
            <a:chOff x="0" y="0"/>
            <a:chExt cx="1418473" cy="1692619"/>
          </a:xfrm>
        </p:grpSpPr>
        <p:sp>
          <p:nvSpPr>
            <p:cNvPr id="19"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id="20" name="TextBox 19"/>
            <p:cNvSpPr txBox="1"/>
            <p:nvPr/>
          </p:nvSpPr>
          <p:spPr>
            <a:xfrm>
              <a:off x="0" y="-123825"/>
              <a:ext cx="1418473" cy="1816444"/>
            </a:xfrm>
            <a:prstGeom prst="rect">
              <a:avLst/>
            </a:prstGeom>
          </p:spPr>
          <p:txBody>
            <a:bodyPr lIns="50800" tIns="50800" rIns="50800" bIns="50800" rtlCol="0" anchor="ctr"/>
            <a:lstStyle/>
            <a:p>
              <a:pPr algn="ctr">
                <a:lnSpc>
                  <a:spcPts val="4080"/>
                </a:lnSpc>
              </a:pPr>
            </a:p>
          </p:txBody>
        </p:sp>
      </p:grpSp>
      <p:sp>
        <p:nvSpPr>
          <p:cNvPr id="2" name="Google Shape;2426;p39"/>
          <p:cNvSpPr txBox="1">
            <a:spLocks noGrp="1"/>
          </p:cNvSpPr>
          <p:nvPr/>
        </p:nvSpPr>
        <p:spPr>
          <a:xfrm>
            <a:off x="4589100" y="952500"/>
            <a:ext cx="91098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000 Astounder Squared TB" panose="02000506000000020004" pitchFamily="2" charset="0"/>
              </a:rPr>
              <a:t>1. Đặt vấn đề</a:t>
            </a:r>
            <a:endParaRPr sz="7200">
              <a:solidFill>
                <a:srgbClr val="0F4662"/>
              </a:solidFill>
              <a:latin typeface="000 Astounder Squared TB" panose="02000506000000020004" pitchFamily="2" charset="0"/>
            </a:endParaRPr>
          </a:p>
        </p:txBody>
      </p:sp>
      <p:sp>
        <p:nvSpPr>
          <p:cNvPr id="9" name="Freeform 13"/>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pic>
        <p:nvPicPr>
          <p:cNvPr id="1026" name="Picture 2" descr="Tsinghua-Tencent 100K Dataset | Papers With 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813836"/>
            <a:ext cx="7239000" cy="526892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TextBox 22"/>
          <p:cNvSpPr txBox="1"/>
          <p:nvPr/>
        </p:nvSpPr>
        <p:spPr>
          <a:xfrm>
            <a:off x="8610600" y="4758776"/>
            <a:ext cx="8153400" cy="3970318"/>
          </a:xfrm>
          <a:prstGeom prst="rect">
            <a:avLst/>
          </a:prstGeom>
          <a:noFill/>
        </p:spPr>
        <p:txBody>
          <a:bodyPr wrap="square" rtlCol="0">
            <a:spAutoFit/>
          </a:bodyPr>
          <a:lstStyle/>
          <a:p>
            <a:pPr marL="1028700" lvl="1" indent="-571500" algn="just">
              <a:buFont typeface="Arial" panose="020B0604020202020204" pitchFamily="34" charset="0"/>
              <a:buChar char="•"/>
            </a:pPr>
            <a:r>
              <a:rPr lang="vi-VN" sz="3600">
                <a:solidFill>
                  <a:srgbClr val="0F4662"/>
                </a:solidFill>
                <a:latin typeface="+mj-lt"/>
              </a:rPr>
              <a:t>Biển báo giao thông đóng vai trò quan trọng trong việc hướng dẫn tài xế và bảo đảm an toàn giao thông.</a:t>
            </a:r>
            <a:endParaRPr lang="vi-VN" sz="3600">
              <a:solidFill>
                <a:srgbClr val="0F4662"/>
              </a:solidFill>
              <a:latin typeface="+mj-lt"/>
            </a:endParaRPr>
          </a:p>
          <a:p>
            <a:pPr marL="1028700" lvl="1" indent="-571500" algn="just">
              <a:buFont typeface="Arial" panose="020B0604020202020204" pitchFamily="34" charset="0"/>
              <a:buChar char="•"/>
            </a:pPr>
            <a:r>
              <a:rPr lang="vi-VN" sz="3600">
                <a:solidFill>
                  <a:srgbClr val="0F4662"/>
                </a:solidFill>
                <a:latin typeface="+mj-lt"/>
              </a:rPr>
              <a:t>Sự nhận diện chính xác của biển báo có thể giảm nguy cơ tai nạn và cải thiện hiệu suất giao thông.</a:t>
            </a:r>
            <a:endParaRPr lang="vi-VN" sz="3600">
              <a:solidFill>
                <a:srgbClr val="0F4662"/>
              </a:solidFill>
              <a:latin typeface="+mj-lt"/>
            </a:endParaRPr>
          </a:p>
          <a:p>
            <a:endParaRPr lang="en-US" sz="3600">
              <a:solidFill>
                <a:srgbClr val="0F4662"/>
              </a:solidFill>
              <a:latin typeface="+mj-lt"/>
            </a:endParaRPr>
          </a:p>
        </p:txBody>
      </p:sp>
      <p:sp>
        <p:nvSpPr>
          <p:cNvPr id="24" name="TextBox 23"/>
          <p:cNvSpPr txBox="1"/>
          <p:nvPr/>
        </p:nvSpPr>
        <p:spPr>
          <a:xfrm>
            <a:off x="9115425" y="2537418"/>
            <a:ext cx="7924800" cy="1938992"/>
          </a:xfrm>
          <a:prstGeom prst="rect">
            <a:avLst/>
          </a:prstGeom>
          <a:noFill/>
        </p:spPr>
        <p:txBody>
          <a:bodyPr wrap="square" rtlCol="0">
            <a:spAutoFit/>
          </a:bodyPr>
          <a:lstStyle/>
          <a:p>
            <a:pPr algn="ctr"/>
            <a:r>
              <a:rPr lang="vi-VN" sz="4000" b="1">
                <a:solidFill>
                  <a:srgbClr val="0F4662"/>
                </a:solidFill>
                <a:latin typeface="+mj-lt"/>
              </a:rPr>
              <a:t>Tầm quan trọng của việc nhận diện biển báo giao thông:</a:t>
            </a:r>
            <a:endParaRPr lang="vi-VN" sz="4000" b="1">
              <a:solidFill>
                <a:srgbClr val="0F4662"/>
              </a:solidFill>
              <a:latin typeface="+mj-lt"/>
            </a:endParaRPr>
          </a:p>
          <a:p>
            <a:endParaRPr lang="en-US" sz="4000"/>
          </a:p>
        </p:txBody>
      </p:sp>
      <p:sp>
        <p:nvSpPr>
          <p:cNvPr id="5" name="Freeform 6"/>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4"/>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6"/>
          <p:cNvGrpSpPr/>
          <p:nvPr/>
        </p:nvGrpSpPr>
        <p:grpSpPr>
          <a:xfrm>
            <a:off x="12420600" y="-723900"/>
            <a:ext cx="7154250" cy="12115800"/>
            <a:chOff x="0" y="0"/>
            <a:chExt cx="1418473" cy="1692619"/>
          </a:xfrm>
          <a:solidFill>
            <a:schemeClr val="accent1">
              <a:lumMod val="20000"/>
              <a:lumOff val="80000"/>
            </a:schemeClr>
          </a:solidFill>
        </p:grpSpPr>
        <p:sp>
          <p:nvSpPr>
            <p:cNvPr id="16" name="Freeform 7"/>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grpFill/>
          </p:spPr>
        </p:sp>
        <p:sp>
          <p:nvSpPr>
            <p:cNvPr id="17" name="TextBox 8"/>
            <p:cNvSpPr txBox="1"/>
            <p:nvPr/>
          </p:nvSpPr>
          <p:spPr>
            <a:xfrm>
              <a:off x="0" y="-123825"/>
              <a:ext cx="1418473" cy="1816444"/>
            </a:xfrm>
            <a:prstGeom prst="rect">
              <a:avLst/>
            </a:prstGeom>
            <a:grpFill/>
          </p:spPr>
          <p:txBody>
            <a:bodyPr lIns="50800" tIns="50800" rIns="50800" bIns="50800" rtlCol="0" anchor="ctr"/>
            <a:lstStyle/>
            <a:p>
              <a:pPr algn="ctr">
                <a:lnSpc>
                  <a:spcPts val="4080"/>
                </a:lnSpc>
              </a:pPr>
            </a:p>
          </p:txBody>
        </p:sp>
      </p:grpSp>
      <p:sp>
        <p:nvSpPr>
          <p:cNvPr id="2" name="Google Shape;2426;p39"/>
          <p:cNvSpPr txBox="1">
            <a:spLocks noGrp="1"/>
          </p:cNvSpPr>
          <p:nvPr/>
        </p:nvSpPr>
        <p:spPr>
          <a:xfrm>
            <a:off x="851025" y="524354"/>
            <a:ext cx="91098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000 Astounder Squared TB" panose="02000506000000020004" pitchFamily="2" charset="0"/>
              </a:rPr>
              <a:t>1. Đặt vấn đề</a:t>
            </a:r>
            <a:endParaRPr sz="7200">
              <a:solidFill>
                <a:srgbClr val="0F4662"/>
              </a:solidFill>
              <a:latin typeface="000 Astounder Squared TB" panose="02000506000000020004" pitchFamily="2" charset="0"/>
            </a:endParaRPr>
          </a:p>
        </p:txBody>
      </p:sp>
      <p:sp>
        <p:nvSpPr>
          <p:cNvPr id="9" name="Freeform 13"/>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pic>
        <p:nvPicPr>
          <p:cNvPr id="3078" name="Picture 6" descr="YOLOv8 : Comprehensive Guide to State of the Art Object Detection"/>
          <p:cNvPicPr>
            <a:picLocks noChangeAspect="1" noChangeArrowheads="1"/>
          </p:cNvPicPr>
          <p:nvPr/>
        </p:nvPicPr>
        <p:blipFill>
          <a:blip r:embed="rId3"/>
          <a:srcRect/>
          <a:stretch>
            <a:fillRect/>
          </a:stretch>
        </p:blipFill>
        <p:spPr bwMode="auto">
          <a:xfrm>
            <a:off x="10668000" y="3086100"/>
            <a:ext cx="7315200" cy="41148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85800" y="2850971"/>
            <a:ext cx="9643616" cy="5078313"/>
          </a:xfrm>
          <a:prstGeom prst="rect">
            <a:avLst/>
          </a:prstGeom>
          <a:noFill/>
        </p:spPr>
        <p:txBody>
          <a:bodyPr wrap="square" rtlCol="0">
            <a:spAutoFit/>
          </a:bodyPr>
          <a:lstStyle/>
          <a:p>
            <a:pPr marL="457200" indent="-457200" algn="just">
              <a:buFont typeface="Arial" panose="020B0604020202020204" pitchFamily="34" charset="0"/>
              <a:buChar char="•"/>
            </a:pPr>
            <a:r>
              <a:rPr lang="en-US" sz="3200">
                <a:solidFill>
                  <a:srgbClr val="0F4662"/>
                </a:solidFill>
                <a:latin typeface="Times New Roman" panose="02020603050405020304" pitchFamily="18" charset="0"/>
                <a:cs typeface="Times New Roman" panose="02020603050405020304" pitchFamily="18" charset="0"/>
              </a:rPr>
              <a:t>YOLOv8 (You Only Look Once) </a:t>
            </a:r>
            <a:r>
              <a:rPr lang="en-US" sz="3200" err="1">
                <a:solidFill>
                  <a:srgbClr val="0F4662"/>
                </a:solidFill>
                <a:latin typeface="Times New Roman" panose="02020603050405020304" pitchFamily="18" charset="0"/>
                <a:cs typeface="Times New Roman" panose="02020603050405020304" pitchFamily="18" charset="0"/>
              </a:rPr>
              <a:t>là</a:t>
            </a:r>
            <a:r>
              <a:rPr lang="en-US" sz="3200">
                <a:solidFill>
                  <a:srgbClr val="0F4662"/>
                </a:solidFill>
                <a:latin typeface="Times New Roman" panose="02020603050405020304" pitchFamily="18" charset="0"/>
                <a:cs typeface="Times New Roman" panose="02020603050405020304" pitchFamily="18" charset="0"/>
              </a:rPr>
              <a:t> </a:t>
            </a:r>
            <a:r>
              <a:rPr lang="en-US" sz="3200" err="1">
                <a:solidFill>
                  <a:srgbClr val="0F4662"/>
                </a:solidFill>
                <a:latin typeface="Times New Roman" panose="02020603050405020304" pitchFamily="18" charset="0"/>
                <a:cs typeface="Times New Roman" panose="02020603050405020304" pitchFamily="18" charset="0"/>
              </a:rPr>
              <a:t>một</a:t>
            </a:r>
            <a:r>
              <a:rPr lang="en-US" sz="3200">
                <a:solidFill>
                  <a:srgbClr val="0F4662"/>
                </a:solidFill>
                <a:latin typeface="Times New Roman" panose="02020603050405020304" pitchFamily="18" charset="0"/>
                <a:cs typeface="Times New Roman" panose="02020603050405020304" pitchFamily="18" charset="0"/>
              </a:rPr>
              <a:t> </a:t>
            </a:r>
            <a:r>
              <a:rPr lang="en-US" sz="3200" err="1">
                <a:solidFill>
                  <a:srgbClr val="0F4662"/>
                </a:solidFill>
                <a:latin typeface="Times New Roman" panose="02020603050405020304" pitchFamily="18" charset="0"/>
                <a:cs typeface="Times New Roman" panose="02020603050405020304" pitchFamily="18" charset="0"/>
              </a:rPr>
              <a:t>mô</a:t>
            </a:r>
            <a:r>
              <a:rPr lang="en-US" sz="3200">
                <a:solidFill>
                  <a:srgbClr val="0F4662"/>
                </a:solidFill>
                <a:latin typeface="Times New Roman" panose="02020603050405020304" pitchFamily="18" charset="0"/>
                <a:cs typeface="Times New Roman" panose="02020603050405020304" pitchFamily="18" charset="0"/>
              </a:rPr>
              <a:t> </a:t>
            </a:r>
            <a:r>
              <a:rPr lang="en-US" sz="3200" err="1">
                <a:solidFill>
                  <a:srgbClr val="0F4662"/>
                </a:solidFill>
                <a:latin typeface="Times New Roman" panose="02020603050405020304" pitchFamily="18" charset="0"/>
                <a:cs typeface="Times New Roman" panose="02020603050405020304" pitchFamily="18" charset="0"/>
              </a:rPr>
              <a:t>hình</a:t>
            </a:r>
            <a:r>
              <a:rPr lang="en-US" sz="3200">
                <a:solidFill>
                  <a:srgbClr val="0F4662"/>
                </a:solidFill>
                <a:latin typeface="Times New Roman" panose="02020603050405020304" pitchFamily="18" charset="0"/>
                <a:cs typeface="Times New Roman" panose="02020603050405020304" pitchFamily="18" charset="0"/>
              </a:rPr>
              <a:t> </a:t>
            </a:r>
            <a:r>
              <a:rPr lang="en-US" sz="3200" err="1">
                <a:solidFill>
                  <a:srgbClr val="0F4662"/>
                </a:solidFill>
                <a:latin typeface="Times New Roman" panose="02020603050405020304" pitchFamily="18" charset="0"/>
                <a:cs typeface="Times New Roman" panose="02020603050405020304" pitchFamily="18" charset="0"/>
              </a:rPr>
              <a:t>nhận</a:t>
            </a:r>
            <a:r>
              <a:rPr lang="en-US" sz="3200">
                <a:solidFill>
                  <a:srgbClr val="0F4662"/>
                </a:solidFill>
                <a:latin typeface="Times New Roman" panose="02020603050405020304" pitchFamily="18" charset="0"/>
                <a:cs typeface="Times New Roman" panose="02020603050405020304" pitchFamily="18" charset="0"/>
              </a:rPr>
              <a:t> </a:t>
            </a:r>
            <a:r>
              <a:rPr lang="en-US" sz="3200" err="1">
                <a:solidFill>
                  <a:srgbClr val="0F4662"/>
                </a:solidFill>
                <a:latin typeface="Times New Roman" panose="02020603050405020304" pitchFamily="18" charset="0"/>
                <a:cs typeface="Times New Roman" panose="02020603050405020304" pitchFamily="18" charset="0"/>
              </a:rPr>
              <a:t>diện</a:t>
            </a:r>
            <a:r>
              <a:rPr lang="en-US" sz="3200">
                <a:solidFill>
                  <a:srgbClr val="0F4662"/>
                </a:solidFill>
                <a:latin typeface="Times New Roman" panose="02020603050405020304" pitchFamily="18" charset="0"/>
                <a:cs typeface="Times New Roman" panose="02020603050405020304" pitchFamily="18" charset="0"/>
              </a:rPr>
              <a:t> </a:t>
            </a:r>
            <a:r>
              <a:rPr lang="en-US" sz="3200" err="1">
                <a:solidFill>
                  <a:srgbClr val="0F4662"/>
                </a:solidFill>
                <a:latin typeface="Times New Roman" panose="02020603050405020304" pitchFamily="18" charset="0"/>
                <a:cs typeface="Times New Roman" panose="02020603050405020304" pitchFamily="18" charset="0"/>
              </a:rPr>
              <a:t>vật</a:t>
            </a:r>
            <a:r>
              <a:rPr lang="en-US" sz="3200">
                <a:solidFill>
                  <a:srgbClr val="0F4662"/>
                </a:solidFill>
                <a:latin typeface="Times New Roman" panose="02020603050405020304" pitchFamily="18" charset="0"/>
                <a:cs typeface="Times New Roman" panose="02020603050405020304" pitchFamily="18" charset="0"/>
              </a:rPr>
              <a:t> </a:t>
            </a:r>
            <a:r>
              <a:rPr lang="en-US" sz="3200" err="1">
                <a:solidFill>
                  <a:srgbClr val="0F4662"/>
                </a:solidFill>
                <a:latin typeface="Times New Roman" panose="02020603050405020304" pitchFamily="18" charset="0"/>
                <a:cs typeface="Times New Roman" panose="02020603050405020304" pitchFamily="18" charset="0"/>
              </a:rPr>
              <a:t>thể</a:t>
            </a:r>
            <a:r>
              <a:rPr lang="en-US" sz="3200">
                <a:solidFill>
                  <a:srgbClr val="0F4662"/>
                </a:solidFill>
                <a:latin typeface="Times New Roman" panose="02020603050405020304" pitchFamily="18" charset="0"/>
                <a:cs typeface="Times New Roman" panose="02020603050405020304" pitchFamily="18" charset="0"/>
              </a:rPr>
              <a:t> </a:t>
            </a:r>
            <a:r>
              <a:rPr lang="en-US" sz="3200" err="1">
                <a:solidFill>
                  <a:srgbClr val="0F4662"/>
                </a:solidFill>
                <a:latin typeface="Times New Roman" panose="02020603050405020304" pitchFamily="18" charset="0"/>
                <a:cs typeface="Times New Roman" panose="02020603050405020304" pitchFamily="18" charset="0"/>
              </a:rPr>
              <a:t>dựa</a:t>
            </a:r>
            <a:r>
              <a:rPr lang="en-US" sz="3200">
                <a:solidFill>
                  <a:srgbClr val="0F4662"/>
                </a:solidFill>
                <a:latin typeface="Times New Roman" panose="02020603050405020304" pitchFamily="18" charset="0"/>
                <a:cs typeface="Times New Roman" panose="02020603050405020304" pitchFamily="18" charset="0"/>
              </a:rPr>
              <a:t> </a:t>
            </a:r>
            <a:r>
              <a:rPr lang="en-US" sz="3200" err="1">
                <a:solidFill>
                  <a:srgbClr val="0F4662"/>
                </a:solidFill>
                <a:latin typeface="Times New Roman" panose="02020603050405020304" pitchFamily="18" charset="0"/>
                <a:cs typeface="Times New Roman" panose="02020603050405020304" pitchFamily="18" charset="0"/>
              </a:rPr>
              <a:t>trên</a:t>
            </a:r>
            <a:r>
              <a:rPr lang="en-US" sz="3200">
                <a:solidFill>
                  <a:srgbClr val="0F4662"/>
                </a:solidFill>
                <a:latin typeface="Times New Roman" panose="02020603050405020304" pitchFamily="18" charset="0"/>
                <a:cs typeface="Times New Roman" panose="02020603050405020304" pitchFamily="18" charset="0"/>
              </a:rPr>
              <a:t> deep learning.</a:t>
            </a:r>
            <a:endParaRPr lang="vi-VN" sz="3200">
              <a:solidFill>
                <a:srgbClr val="0F4662"/>
              </a:solidFill>
              <a:latin typeface="Times New Roman" panose="02020603050405020304" pitchFamily="18" charset="0"/>
              <a:cs typeface="Times New Roman" panose="02020603050405020304" pitchFamily="18" charset="0"/>
            </a:endParaRPr>
          </a:p>
          <a:p>
            <a:pPr algn="just"/>
            <a:endParaRPr lang="en-US" sz="3200">
              <a:solidFill>
                <a:srgbClr val="0F4662"/>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vi-VN"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Là phiên </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bản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cải</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tiến</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của</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YOLO, được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phát</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triển</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để</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nâng</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cao</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hiệu</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quả</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và</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độ</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chính</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xác</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của</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việc</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nhận</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dạng</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đối</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tượng</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YOLOv8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kế</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thừa</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và</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phát</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triển</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các</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phiên</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bản</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trước</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để</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mang</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lại</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khả</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năng</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nhận</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dạng</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nhanh</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chóng</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và</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chính</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xác</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ngay</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cả</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vi-VN"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ở</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những</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điều</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kiện</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phức</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tạp</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và</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a:t>
            </a:r>
            <a:r>
              <a:rPr lang="en-US" sz="3200" err="1">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đa</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dạng</a:t>
            </a:r>
            <a:r>
              <a:rPr lang="vi-VN"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 trong thời gian thực</a:t>
            </a:r>
            <a:r>
              <a:rPr lang="en-US" sz="3200">
                <a:solidFill>
                  <a:srgbClr val="0F4662"/>
                </a:solidFill>
                <a:effectLst/>
                <a:highlight>
                  <a:srgbClr val="FFFFFF"/>
                </a:highlight>
                <a:latin typeface="Times New Roman" panose="02020603050405020304" pitchFamily="18" charset="0"/>
                <a:ea typeface="SimSun" panose="02010600030101010101" pitchFamily="2" charset="-122"/>
                <a:cs typeface="Times New Roman" panose="02020603050405020304" pitchFamily="18" charset="0"/>
              </a:rPr>
              <a:t>.</a:t>
            </a:r>
            <a:endParaRPr lang="en-US" sz="3200">
              <a:solidFill>
                <a:srgbClr val="0F4662"/>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sz="3600"/>
          </a:p>
        </p:txBody>
      </p:sp>
      <p:sp>
        <p:nvSpPr>
          <p:cNvPr id="3072" name="TextBox 3071"/>
          <p:cNvSpPr txBox="1"/>
          <p:nvPr/>
        </p:nvSpPr>
        <p:spPr>
          <a:xfrm>
            <a:off x="1545208" y="1791825"/>
            <a:ext cx="7924800" cy="707886"/>
          </a:xfrm>
          <a:prstGeom prst="rect">
            <a:avLst/>
          </a:prstGeom>
          <a:noFill/>
        </p:spPr>
        <p:txBody>
          <a:bodyPr wrap="square" rtlCol="0">
            <a:spAutoFit/>
          </a:bodyPr>
          <a:lstStyle/>
          <a:p>
            <a:pPr algn="ctr"/>
            <a:r>
              <a:rPr lang="vi-VN" sz="4000" b="1">
                <a:solidFill>
                  <a:srgbClr val="0F4662"/>
                </a:solidFill>
                <a:latin typeface="+mj-lt"/>
              </a:rPr>
              <a:t>Model YOLOv8</a:t>
            </a:r>
            <a:endParaRPr lang="en-US" sz="4000"/>
          </a:p>
        </p:txBody>
      </p:sp>
      <p:sp>
        <p:nvSpPr>
          <p:cNvPr id="5" name="Freeform 6"/>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4"/>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randombar(horizontal)">
                                      <p:cBhvr>
                                        <p:cTn id="7"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295400" y="-1638300"/>
            <a:ext cx="7467600" cy="12115800"/>
            <a:chOff x="0" y="0"/>
            <a:chExt cx="1418473" cy="1692619"/>
          </a:xfrm>
        </p:grpSpPr>
        <p:sp>
          <p:nvSpPr>
            <p:cNvPr id="15"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id="16" name="TextBox 15"/>
            <p:cNvSpPr txBox="1"/>
            <p:nvPr/>
          </p:nvSpPr>
          <p:spPr>
            <a:xfrm>
              <a:off x="0" y="-123825"/>
              <a:ext cx="1418473" cy="1816444"/>
            </a:xfrm>
            <a:prstGeom prst="rect">
              <a:avLst/>
            </a:prstGeom>
          </p:spPr>
          <p:txBody>
            <a:bodyPr lIns="50800" tIns="50800" rIns="50800" bIns="50800" rtlCol="0" anchor="ctr"/>
            <a:lstStyle/>
            <a:p>
              <a:pPr algn="ctr">
                <a:lnSpc>
                  <a:spcPts val="4080"/>
                </a:lnSpc>
              </a:pPr>
            </a:p>
          </p:txBody>
        </p:sp>
      </p:grpSp>
      <p:sp>
        <p:nvSpPr>
          <p:cNvPr id="2" name="Google Shape;2426;p39"/>
          <p:cNvSpPr txBox="1">
            <a:spLocks noGrp="1"/>
          </p:cNvSpPr>
          <p:nvPr/>
        </p:nvSpPr>
        <p:spPr>
          <a:xfrm>
            <a:off x="7620000" y="917043"/>
            <a:ext cx="91098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000 Astounder Squared TB" panose="02000506000000020004" pitchFamily="2" charset="0"/>
              </a:rPr>
              <a:t>1. Đặt vấn đề</a:t>
            </a:r>
            <a:endParaRPr sz="7200">
              <a:solidFill>
                <a:srgbClr val="0F4662"/>
              </a:solidFill>
              <a:latin typeface="000 Astounder Squared TB" panose="02000506000000020004" pitchFamily="2" charset="0"/>
            </a:endParaRPr>
          </a:p>
        </p:txBody>
      </p:sp>
      <p:sp>
        <p:nvSpPr>
          <p:cNvPr id="9" name="Freeform 13"/>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pic>
        <p:nvPicPr>
          <p:cNvPr id="17" name="Picture 2" descr="Những vấn đề pháp lý xung quanh phát triển xe tự hành - Automotive - Thông  tin, hình ảnh, đánh giá xe ôtô, xe máy, xe điện | VnEcon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781300"/>
            <a:ext cx="7696200" cy="504233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TextBox 23"/>
          <p:cNvSpPr txBox="1"/>
          <p:nvPr/>
        </p:nvSpPr>
        <p:spPr>
          <a:xfrm>
            <a:off x="8153400" y="3871308"/>
            <a:ext cx="9643616" cy="3970318"/>
          </a:xfrm>
          <a:prstGeom prst="rect">
            <a:avLst/>
          </a:prstGeom>
          <a:noFill/>
        </p:spPr>
        <p:txBody>
          <a:bodyPr wrap="square" rtlCol="0">
            <a:spAutoFit/>
          </a:bodyPr>
          <a:lstStyle/>
          <a:p>
            <a:pPr marL="457200" indent="-457200" algn="just">
              <a:buFont typeface="Arial" panose="020B0604020202020204" pitchFamily="34" charset="0"/>
              <a:buChar char="•"/>
            </a:pPr>
            <a:r>
              <a:rPr lang="vi-VN" sz="3600">
                <a:solidFill>
                  <a:srgbClr val="0F4662"/>
                </a:solidFill>
                <a:latin typeface="Times New Roman" panose="02020603050405020304" pitchFamily="18" charset="0"/>
                <a:cs typeface="Times New Roman" panose="02020603050405020304" pitchFamily="18" charset="0"/>
              </a:rPr>
              <a:t>Ngoài việc nhận diện biển báo giao thông, nghiên cứu còn có nhiều tiềm năng ứng dụng tích hợp công nghệ trên xe tự hành giúp nhận diện thêm các vật thể khác như: đèn giao thông, biển số xe, làn đường, vật cản... Điều này giúp phương tiện có được nhiều thông tin để xử lí và đưa ra các quyết định an toàn hơn.</a:t>
            </a:r>
            <a:endParaRPr lang="en-US" sz="3600">
              <a:solidFill>
                <a:srgbClr val="0F4662"/>
              </a:solidFill>
              <a:latin typeface="Times New Roman" panose="02020603050405020304" pitchFamily="18" charset="0"/>
              <a:cs typeface="Times New Roman" panose="02020603050405020304" pitchFamily="18" charset="0"/>
            </a:endParaRPr>
          </a:p>
        </p:txBody>
      </p:sp>
      <p:sp>
        <p:nvSpPr>
          <p:cNvPr id="25" name="TextBox 24"/>
          <p:cNvSpPr txBox="1"/>
          <p:nvPr/>
        </p:nvSpPr>
        <p:spPr>
          <a:xfrm>
            <a:off x="9012808" y="2430024"/>
            <a:ext cx="7924800" cy="707886"/>
          </a:xfrm>
          <a:prstGeom prst="rect">
            <a:avLst/>
          </a:prstGeom>
          <a:noFill/>
        </p:spPr>
        <p:txBody>
          <a:bodyPr wrap="square" rtlCol="0">
            <a:spAutoFit/>
          </a:bodyPr>
          <a:lstStyle/>
          <a:p>
            <a:pPr algn="ctr"/>
            <a:r>
              <a:rPr lang="vi-VN" sz="4000" b="1">
                <a:solidFill>
                  <a:srgbClr val="0F4662"/>
                </a:solidFill>
                <a:latin typeface="+mj-lt"/>
              </a:rPr>
              <a:t>Ứng dụng rộng rãi</a:t>
            </a:r>
            <a:endParaRPr lang="en-US" sz="4000"/>
          </a:p>
        </p:txBody>
      </p:sp>
      <p:sp>
        <p:nvSpPr>
          <p:cNvPr id="4" name="Freeform 6"/>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4"/>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26;p39"/>
          <p:cNvSpPr txBox="1">
            <a:spLocks noGrp="1"/>
          </p:cNvSpPr>
          <p:nvPr/>
        </p:nvSpPr>
        <p:spPr>
          <a:xfrm>
            <a:off x="4589100" y="952500"/>
            <a:ext cx="91098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000 Astounder Squared TB" panose="02000506000000020004" pitchFamily="2" charset="0"/>
              </a:rPr>
              <a:t>2. Mục tiêu nghiên cứu </a:t>
            </a:r>
            <a:endParaRPr sz="7200">
              <a:solidFill>
                <a:srgbClr val="0F4662"/>
              </a:solidFill>
              <a:latin typeface="000 Astounder Squared TB" panose="02000506000000020004" pitchFamily="2" charset="0"/>
            </a:endParaRPr>
          </a:p>
        </p:txBody>
      </p:sp>
      <p:sp>
        <p:nvSpPr>
          <p:cNvPr id="9" name="Freeform 13"/>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14" name="Group 2"/>
          <p:cNvGrpSpPr/>
          <p:nvPr/>
        </p:nvGrpSpPr>
        <p:grpSpPr>
          <a:xfrm>
            <a:off x="886761" y="2456695"/>
            <a:ext cx="5385764" cy="6426664"/>
            <a:chOff x="0" y="0"/>
            <a:chExt cx="1418473" cy="1692619"/>
          </a:xfrm>
        </p:grpSpPr>
        <p:sp>
          <p:nvSpPr>
            <p:cNvPr id="15"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en-US"/>
            </a:p>
          </p:txBody>
        </p:sp>
        <p:sp>
          <p:nvSpPr>
            <p:cNvPr id="16" name="TextBox 4"/>
            <p:cNvSpPr txBox="1"/>
            <p:nvPr/>
          </p:nvSpPr>
          <p:spPr>
            <a:xfrm>
              <a:off x="0" y="-123825"/>
              <a:ext cx="1418473" cy="1816444"/>
            </a:xfrm>
            <a:prstGeom prst="rect">
              <a:avLst/>
            </a:prstGeom>
          </p:spPr>
          <p:txBody>
            <a:bodyPr lIns="50800" tIns="50800" rIns="50800" bIns="50800" rtlCol="0" anchor="ctr"/>
            <a:lstStyle/>
            <a:p>
              <a:pPr algn="ctr">
                <a:lnSpc>
                  <a:spcPts val="4080"/>
                </a:lnSpc>
              </a:pPr>
            </a:p>
          </p:txBody>
        </p:sp>
      </p:grpSp>
      <p:grpSp>
        <p:nvGrpSpPr>
          <p:cNvPr id="20" name="Group 6"/>
          <p:cNvGrpSpPr/>
          <p:nvPr/>
        </p:nvGrpSpPr>
        <p:grpSpPr>
          <a:xfrm>
            <a:off x="6451118" y="2456695"/>
            <a:ext cx="5385764" cy="6426664"/>
            <a:chOff x="0" y="0"/>
            <a:chExt cx="1418473" cy="1692619"/>
          </a:xfrm>
        </p:grpSpPr>
        <p:sp>
          <p:nvSpPr>
            <p:cNvPr id="21" name="Freeform 7"/>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sp>
        <p:sp>
          <p:nvSpPr>
            <p:cNvPr id="22" name="TextBox 8"/>
            <p:cNvSpPr txBox="1"/>
            <p:nvPr/>
          </p:nvSpPr>
          <p:spPr>
            <a:xfrm>
              <a:off x="0" y="-123825"/>
              <a:ext cx="1418473" cy="1816444"/>
            </a:xfrm>
            <a:prstGeom prst="rect">
              <a:avLst/>
            </a:prstGeom>
          </p:spPr>
          <p:txBody>
            <a:bodyPr lIns="50800" tIns="50800" rIns="50800" bIns="50800" rtlCol="0" anchor="ctr"/>
            <a:lstStyle/>
            <a:p>
              <a:pPr algn="ctr">
                <a:lnSpc>
                  <a:spcPts val="4080"/>
                </a:lnSpc>
              </a:pPr>
            </a:p>
          </p:txBody>
        </p:sp>
      </p:grpSp>
      <p:grpSp>
        <p:nvGrpSpPr>
          <p:cNvPr id="23" name="Group 10"/>
          <p:cNvGrpSpPr/>
          <p:nvPr/>
        </p:nvGrpSpPr>
        <p:grpSpPr>
          <a:xfrm>
            <a:off x="12015475" y="2456695"/>
            <a:ext cx="5385764" cy="6426664"/>
            <a:chOff x="0" y="0"/>
            <a:chExt cx="1418473" cy="1692619"/>
          </a:xfrm>
        </p:grpSpPr>
        <p:sp>
          <p:nvSpPr>
            <p:cNvPr id="24" name="Freeform 11"/>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id="25" name="TextBox 12"/>
            <p:cNvSpPr txBox="1"/>
            <p:nvPr/>
          </p:nvSpPr>
          <p:spPr>
            <a:xfrm>
              <a:off x="0" y="-123825"/>
              <a:ext cx="1418473" cy="1816444"/>
            </a:xfrm>
            <a:prstGeom prst="rect">
              <a:avLst/>
            </a:prstGeom>
          </p:spPr>
          <p:txBody>
            <a:bodyPr lIns="50800" tIns="50800" rIns="50800" bIns="50800" rtlCol="0" anchor="ctr"/>
            <a:lstStyle/>
            <a:p>
              <a:pPr algn="ctr">
                <a:lnSpc>
                  <a:spcPts val="4080"/>
                </a:lnSpc>
              </a:pPr>
            </a:p>
          </p:txBody>
        </p:sp>
      </p:grpSp>
      <p:sp>
        <p:nvSpPr>
          <p:cNvPr id="26" name="TextBox 25"/>
          <p:cNvSpPr txBox="1"/>
          <p:nvPr/>
        </p:nvSpPr>
        <p:spPr>
          <a:xfrm>
            <a:off x="1219200" y="2781300"/>
            <a:ext cx="4876800" cy="3539430"/>
          </a:xfrm>
          <a:prstGeom prst="rect">
            <a:avLst/>
          </a:prstGeom>
          <a:noFill/>
        </p:spPr>
        <p:txBody>
          <a:bodyPr wrap="square" rtlCol="0">
            <a:spAutoFit/>
          </a:bodyPr>
          <a:lstStyle/>
          <a:p>
            <a:pPr algn="ctr"/>
            <a:r>
              <a:rPr lang="vi-VN" sz="2800" b="1">
                <a:solidFill>
                  <a:srgbClr val="0F4662"/>
                </a:solidFill>
                <a:latin typeface="Times New Roman" panose="02020603050405020304" pitchFamily="18" charset="0"/>
                <a:cs typeface="Times New Roman" panose="02020603050405020304" pitchFamily="18" charset="0"/>
              </a:rPr>
              <a:t>Phát triển mô hình: </a:t>
            </a:r>
            <a:endParaRPr lang="vi-VN" sz="2800" b="1">
              <a:solidFill>
                <a:srgbClr val="0F4662"/>
              </a:solidFill>
              <a:latin typeface="Times New Roman" panose="02020603050405020304" pitchFamily="18" charset="0"/>
              <a:cs typeface="Times New Roman" panose="02020603050405020304" pitchFamily="18" charset="0"/>
            </a:endParaRPr>
          </a:p>
          <a:p>
            <a:pPr algn="ctr"/>
            <a:endParaRPr lang="vi-VN" sz="2800" b="1">
              <a:solidFill>
                <a:srgbClr val="0F4662"/>
              </a:solidFill>
              <a:latin typeface="Times New Roman" panose="02020603050405020304" pitchFamily="18" charset="0"/>
              <a:cs typeface="Times New Roman" panose="02020603050405020304" pitchFamily="18" charset="0"/>
            </a:endParaRPr>
          </a:p>
          <a:p>
            <a:pPr algn="ctr"/>
            <a:endParaRPr lang="vi-VN" sz="2800" b="1">
              <a:solidFill>
                <a:srgbClr val="0F4662"/>
              </a:solidFill>
              <a:latin typeface="Times New Roman" panose="02020603050405020304" pitchFamily="18" charset="0"/>
              <a:cs typeface="Times New Roman" panose="02020603050405020304" pitchFamily="18" charset="0"/>
            </a:endParaRPr>
          </a:p>
          <a:p>
            <a:pPr algn="just"/>
            <a:r>
              <a:rPr lang="vi-VN" sz="2800">
                <a:solidFill>
                  <a:srgbClr val="0F4662"/>
                </a:solidFill>
                <a:latin typeface="Times New Roman" panose="02020603050405020304" pitchFamily="18" charset="0"/>
                <a:cs typeface="Times New Roman" panose="02020603050405020304" pitchFamily="18" charset="0"/>
              </a:rPr>
              <a:t>Xây dựng và tối ưu hóa mô hình YOLOv8 để nó có thể nhận diện nhanh chóng và chính xác các loại biển báo giao thông từ các nguồn dữ liệu đa dạng.</a:t>
            </a:r>
            <a:endParaRPr lang="vi-VN" sz="2800">
              <a:solidFill>
                <a:srgbClr val="0F4662"/>
              </a:solidFill>
              <a:latin typeface="Times New Roman" panose="02020603050405020304" pitchFamily="18" charset="0"/>
              <a:cs typeface="Times New Roman" panose="02020603050405020304" pitchFamily="18" charset="0"/>
            </a:endParaRPr>
          </a:p>
        </p:txBody>
      </p:sp>
      <p:sp>
        <p:nvSpPr>
          <p:cNvPr id="27" name="TextBox 26"/>
          <p:cNvSpPr txBox="1"/>
          <p:nvPr/>
        </p:nvSpPr>
        <p:spPr>
          <a:xfrm>
            <a:off x="6705600" y="2781300"/>
            <a:ext cx="4876800" cy="3108543"/>
          </a:xfrm>
          <a:prstGeom prst="rect">
            <a:avLst/>
          </a:prstGeom>
          <a:noFill/>
        </p:spPr>
        <p:txBody>
          <a:bodyPr wrap="square" rtlCol="0">
            <a:spAutoFit/>
          </a:bodyPr>
          <a:lstStyle/>
          <a:p>
            <a:pPr algn="ctr"/>
            <a:r>
              <a:rPr lang="vi-VN" sz="2800" b="1">
                <a:solidFill>
                  <a:srgbClr val="0F4662"/>
                </a:solidFill>
                <a:latin typeface="Times New Roman" panose="02020603050405020304" pitchFamily="18" charset="0"/>
                <a:cs typeface="Times New Roman" panose="02020603050405020304" pitchFamily="18" charset="0"/>
              </a:rPr>
              <a:t>Kiểm nghiệm thực tế:</a:t>
            </a:r>
            <a:endParaRPr lang="vi-VN" sz="2800" b="1">
              <a:solidFill>
                <a:srgbClr val="0F4662"/>
              </a:solidFill>
              <a:latin typeface="Times New Roman" panose="02020603050405020304" pitchFamily="18" charset="0"/>
              <a:cs typeface="Times New Roman" panose="02020603050405020304" pitchFamily="18" charset="0"/>
            </a:endParaRPr>
          </a:p>
          <a:p>
            <a:pPr algn="ctr"/>
            <a:endParaRPr lang="vi-VN" sz="2800" b="1">
              <a:solidFill>
                <a:srgbClr val="0F4662"/>
              </a:solidFill>
              <a:latin typeface="Times New Roman" panose="02020603050405020304" pitchFamily="18" charset="0"/>
              <a:cs typeface="Times New Roman" panose="02020603050405020304" pitchFamily="18" charset="0"/>
            </a:endParaRPr>
          </a:p>
          <a:p>
            <a:pPr algn="ctr"/>
            <a:r>
              <a:rPr lang="vi-VN" sz="2800" b="1">
                <a:solidFill>
                  <a:srgbClr val="0F4662"/>
                </a:solidFill>
                <a:latin typeface="Times New Roman" panose="02020603050405020304" pitchFamily="18" charset="0"/>
                <a:cs typeface="Times New Roman" panose="02020603050405020304" pitchFamily="18" charset="0"/>
              </a:rPr>
              <a:t> </a:t>
            </a:r>
            <a:endParaRPr lang="vi-VN" sz="2800" b="1">
              <a:solidFill>
                <a:srgbClr val="0F4662"/>
              </a:solidFill>
              <a:latin typeface="Times New Roman" panose="02020603050405020304" pitchFamily="18" charset="0"/>
              <a:cs typeface="Times New Roman" panose="02020603050405020304" pitchFamily="18" charset="0"/>
            </a:endParaRPr>
          </a:p>
          <a:p>
            <a:pPr algn="just"/>
            <a:r>
              <a:rPr lang="vi-VN" sz="2800">
                <a:solidFill>
                  <a:srgbClr val="0F4662"/>
                </a:solidFill>
                <a:latin typeface="Times New Roman" panose="02020603050405020304" pitchFamily="18" charset="0"/>
                <a:cs typeface="Times New Roman" panose="02020603050405020304" pitchFamily="18" charset="0"/>
              </a:rPr>
              <a:t>Thử nghiệm mô hình trong môi trường thực tế để đánh giá hiệu suất và độ tin cậy của nó trong việc nhận diện biển báo.</a:t>
            </a:r>
            <a:endParaRPr lang="vi-VN" sz="2800">
              <a:solidFill>
                <a:srgbClr val="0F4662"/>
              </a:solidFill>
              <a:latin typeface="Times New Roman" panose="02020603050405020304" pitchFamily="18" charset="0"/>
              <a:cs typeface="Times New Roman" panose="02020603050405020304" pitchFamily="18" charset="0"/>
            </a:endParaRPr>
          </a:p>
        </p:txBody>
      </p:sp>
      <p:sp>
        <p:nvSpPr>
          <p:cNvPr id="28" name="TextBox 27"/>
          <p:cNvSpPr txBox="1"/>
          <p:nvPr/>
        </p:nvSpPr>
        <p:spPr>
          <a:xfrm>
            <a:off x="12192000" y="2781300"/>
            <a:ext cx="4876800" cy="3539430"/>
          </a:xfrm>
          <a:prstGeom prst="rect">
            <a:avLst/>
          </a:prstGeom>
          <a:noFill/>
        </p:spPr>
        <p:txBody>
          <a:bodyPr wrap="square" rtlCol="0">
            <a:spAutoFit/>
          </a:bodyPr>
          <a:lstStyle/>
          <a:p>
            <a:pPr algn="ctr"/>
            <a:r>
              <a:rPr lang="vi-VN" sz="2800" b="1">
                <a:solidFill>
                  <a:srgbClr val="0F4662"/>
                </a:solidFill>
                <a:latin typeface="Times New Roman" panose="02020603050405020304" pitchFamily="18" charset="0"/>
                <a:cs typeface="Times New Roman" panose="02020603050405020304" pitchFamily="18" charset="0"/>
              </a:rPr>
              <a:t>Ứng dụng thực tiễn: </a:t>
            </a:r>
            <a:endParaRPr lang="vi-VN" sz="2800" b="1">
              <a:solidFill>
                <a:srgbClr val="0F4662"/>
              </a:solidFill>
              <a:latin typeface="Times New Roman" panose="02020603050405020304" pitchFamily="18" charset="0"/>
              <a:cs typeface="Times New Roman" panose="02020603050405020304" pitchFamily="18" charset="0"/>
            </a:endParaRPr>
          </a:p>
          <a:p>
            <a:pPr algn="ctr"/>
            <a:endParaRPr lang="vi-VN" sz="2800" b="1">
              <a:solidFill>
                <a:srgbClr val="0F4662"/>
              </a:solidFill>
              <a:latin typeface="Times New Roman" panose="02020603050405020304" pitchFamily="18" charset="0"/>
              <a:cs typeface="Times New Roman" panose="02020603050405020304" pitchFamily="18" charset="0"/>
            </a:endParaRPr>
          </a:p>
          <a:p>
            <a:pPr algn="ctr"/>
            <a:endParaRPr lang="vi-VN" sz="2800" b="1">
              <a:solidFill>
                <a:srgbClr val="0F4662"/>
              </a:solidFill>
              <a:latin typeface="Times New Roman" panose="02020603050405020304" pitchFamily="18" charset="0"/>
              <a:cs typeface="Times New Roman" panose="02020603050405020304" pitchFamily="18" charset="0"/>
            </a:endParaRPr>
          </a:p>
          <a:p>
            <a:pPr algn="just"/>
            <a:r>
              <a:rPr lang="vi-VN" sz="2800">
                <a:solidFill>
                  <a:srgbClr val="0F4662"/>
                </a:solidFill>
                <a:latin typeface="Times New Roman" panose="02020603050405020304" pitchFamily="18" charset="0"/>
                <a:cs typeface="Times New Roman" panose="02020603050405020304" pitchFamily="18" charset="0"/>
              </a:rPr>
              <a:t>Tìm cách tích hợp mô hình vào các hệ thống giao thông thông minh hiện có hoặc phát triển mới, nhằm cải thiện khả năng tự động hóa và an toàn giao thông.</a:t>
            </a:r>
            <a:endParaRPr lang="vi-VN" sz="2800">
              <a:solidFill>
                <a:srgbClr val="0F4662"/>
              </a:solidFill>
              <a:latin typeface="Times New Roman" panose="02020603050405020304" pitchFamily="18" charset="0"/>
              <a:cs typeface="Times New Roman" panose="02020603050405020304" pitchFamily="18" charset="0"/>
            </a:endParaRPr>
          </a:p>
        </p:txBody>
      </p:sp>
      <p:sp>
        <p:nvSpPr>
          <p:cNvPr id="4" name="Freeform 6"/>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26;p39"/>
          <p:cNvSpPr txBox="1">
            <a:spLocks noGrp="1"/>
          </p:cNvSpPr>
          <p:nvPr/>
        </p:nvSpPr>
        <p:spPr>
          <a:xfrm>
            <a:off x="3742350" y="664733"/>
            <a:ext cx="108033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000 Astounder Squared TB" panose="02000506000000020004" pitchFamily="2" charset="0"/>
              </a:rPr>
              <a:t>3. Nhiệm vụ nghiên cứu</a:t>
            </a:r>
            <a:endParaRPr sz="7200">
              <a:solidFill>
                <a:srgbClr val="0F4662"/>
              </a:solidFill>
              <a:latin typeface="000 Astounder Squared TB" panose="02000506000000020004" pitchFamily="2" charset="0"/>
            </a:endParaRPr>
          </a:p>
        </p:txBody>
      </p:sp>
      <p:sp>
        <p:nvSpPr>
          <p:cNvPr id="9" name="Freeform 13"/>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cxnSp>
        <p:nvCxnSpPr>
          <p:cNvPr id="14" name="Google Shape;2815;p50"/>
          <p:cNvCxnSpPr>
            <a:stCxn id="26" idx="3"/>
            <a:endCxn id="27" idx="1"/>
          </p:cNvCxnSpPr>
          <p:nvPr/>
        </p:nvCxnSpPr>
        <p:spPr>
          <a:xfrm flipV="1">
            <a:off x="6653213" y="2885433"/>
            <a:ext cx="1423987" cy="11367"/>
          </a:xfrm>
          <a:prstGeom prst="straightConnector1">
            <a:avLst/>
          </a:prstGeom>
          <a:noFill/>
          <a:ln w="28575" cap="flat" cmpd="sng">
            <a:solidFill>
              <a:srgbClr val="0F4662"/>
            </a:solidFill>
            <a:prstDash val="solid"/>
            <a:round/>
            <a:headEnd type="none" w="med" len="med"/>
            <a:tailEnd type="none" w="med" len="med"/>
          </a:ln>
          <a:effectLst>
            <a:outerShdw blurRad="128588" algn="bl" rotWithShape="0">
              <a:schemeClr val="lt1"/>
            </a:outerShdw>
          </a:effectLst>
        </p:spPr>
      </p:cxnSp>
      <p:cxnSp>
        <p:nvCxnSpPr>
          <p:cNvPr id="21" name="Google Shape;2827;p50"/>
          <p:cNvCxnSpPr>
            <a:stCxn id="26" idx="1"/>
          </p:cNvCxnSpPr>
          <p:nvPr/>
        </p:nvCxnSpPr>
        <p:spPr>
          <a:xfrm flipH="1">
            <a:off x="3120316" y="2896800"/>
            <a:ext cx="1246897" cy="6429"/>
          </a:xfrm>
          <a:prstGeom prst="straightConnector1">
            <a:avLst/>
          </a:prstGeom>
          <a:noFill/>
          <a:ln w="28575" cap="flat" cmpd="sng">
            <a:solidFill>
              <a:srgbClr val="0F4662"/>
            </a:solidFill>
            <a:prstDash val="solid"/>
            <a:round/>
            <a:headEnd type="none" w="med" len="med"/>
            <a:tailEnd type="none" w="med" len="med"/>
          </a:ln>
          <a:effectLst>
            <a:outerShdw blurRad="128588" algn="bl" rotWithShape="0">
              <a:schemeClr val="lt1"/>
            </a:outerShdw>
          </a:effectLst>
        </p:spPr>
      </p:cxnSp>
      <p:sp>
        <p:nvSpPr>
          <p:cNvPr id="26" name="Google Shape;2816;p50"/>
          <p:cNvSpPr txBox="1"/>
          <p:nvPr/>
        </p:nvSpPr>
        <p:spPr>
          <a:xfrm>
            <a:off x="4367213" y="2439610"/>
            <a:ext cx="2286000" cy="914379"/>
          </a:xfrm>
          <a:prstGeom prst="rect">
            <a:avLst/>
          </a:prstGeom>
          <a:noFill/>
          <a:ln>
            <a:solidFill>
              <a:srgbClr val="0F4662"/>
            </a:solid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vi-VN" sz="2800" b="1">
                <a:solidFill>
                  <a:srgbClr val="0F4662"/>
                </a:solidFill>
                <a:latin typeface="Times New Roman" panose="02020603050405020304" pitchFamily="18" charset="0"/>
                <a:ea typeface="Play"/>
                <a:cs typeface="Times New Roman" panose="02020603050405020304" pitchFamily="18" charset="0"/>
                <a:sym typeface="Play"/>
              </a:rPr>
              <a:t>Thu thập dữ liệu</a:t>
            </a:r>
            <a:endParaRPr sz="2800" b="1">
              <a:solidFill>
                <a:srgbClr val="0F4662"/>
              </a:solidFill>
              <a:latin typeface="Times New Roman" panose="02020603050405020304" pitchFamily="18" charset="0"/>
              <a:ea typeface="Play"/>
              <a:cs typeface="Times New Roman" panose="02020603050405020304" pitchFamily="18" charset="0"/>
              <a:sym typeface="Play"/>
            </a:endParaRPr>
          </a:p>
        </p:txBody>
      </p:sp>
      <p:sp>
        <p:nvSpPr>
          <p:cNvPr id="27" name="Google Shape;2817;p50"/>
          <p:cNvSpPr txBox="1"/>
          <p:nvPr/>
        </p:nvSpPr>
        <p:spPr>
          <a:xfrm>
            <a:off x="8077200" y="2316018"/>
            <a:ext cx="8763000" cy="1138829"/>
          </a:xfrm>
          <a:prstGeom prst="rect">
            <a:avLst/>
          </a:prstGeom>
          <a:noFill/>
          <a:ln>
            <a:solidFill>
              <a:srgbClr val="0F4662"/>
            </a:solidFill>
          </a:ln>
        </p:spPr>
        <p:txBody>
          <a:bodyPr spcFirstLastPara="1" wrap="square" lIns="228600"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sz="2400">
                <a:solidFill>
                  <a:srgbClr val="0F4662"/>
                </a:solidFill>
                <a:latin typeface="Times New Roman" panose="02020603050405020304" pitchFamily="18" charset="0"/>
                <a:ea typeface="Source Sans Pro" panose="020B0503030403020204"/>
                <a:cs typeface="Times New Roman" panose="02020603050405020304" pitchFamily="18" charset="0"/>
                <a:sym typeface="Source Sans Pro" panose="020B0503030403020204"/>
              </a:rPr>
              <a:t>Chuẩn bị nguồn dataset, ở đây dữ liệu tệp hình ảnh các biển báo giao thông được tải từ nhiều nguồn khác nhau nhằm tăng độ chính xác cho mô hình.</a:t>
            </a:r>
            <a:endParaRPr lang="vi-VN" sz="2400">
              <a:solidFill>
                <a:srgbClr val="0F4662"/>
              </a:solidFill>
              <a:latin typeface="Times New Roman" panose="02020603050405020304" pitchFamily="18" charset="0"/>
              <a:ea typeface="Source Sans Pro" panose="020B0503030403020204"/>
              <a:cs typeface="Times New Roman" panose="02020603050405020304" pitchFamily="18" charset="0"/>
              <a:sym typeface="Source Sans Pro" panose="020B0503030403020204"/>
            </a:endParaRPr>
          </a:p>
        </p:txBody>
      </p:sp>
      <p:grpSp>
        <p:nvGrpSpPr>
          <p:cNvPr id="34" name="Google Shape;2832;p50"/>
          <p:cNvGrpSpPr/>
          <p:nvPr/>
        </p:nvGrpSpPr>
        <p:grpSpPr>
          <a:xfrm>
            <a:off x="1747988" y="3997039"/>
            <a:ext cx="1423110" cy="1452759"/>
            <a:chOff x="851175" y="1582401"/>
            <a:chExt cx="964872" cy="964872"/>
          </a:xfrm>
          <a:noFill/>
        </p:grpSpPr>
        <p:sp>
          <p:nvSpPr>
            <p:cNvPr id="44" name="Google Shape;2833;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grpFill/>
            <a:ln>
              <a:solidFill>
                <a:srgbClr val="0F466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45" name="Google Shape;2834;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grpFill/>
            <a:ln>
              <a:solidFill>
                <a:srgbClr val="0F466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grpSp>
      <p:grpSp>
        <p:nvGrpSpPr>
          <p:cNvPr id="35" name="Google Shape;2835;p50"/>
          <p:cNvGrpSpPr/>
          <p:nvPr/>
        </p:nvGrpSpPr>
        <p:grpSpPr>
          <a:xfrm>
            <a:off x="1730543" y="2095500"/>
            <a:ext cx="1423110" cy="1452759"/>
            <a:chOff x="851175" y="1582401"/>
            <a:chExt cx="964872" cy="964872"/>
          </a:xfrm>
          <a:noFill/>
        </p:grpSpPr>
        <p:sp>
          <p:nvSpPr>
            <p:cNvPr id="42" name="Google Shape;2836;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grpFill/>
            <a:ln>
              <a:solidFill>
                <a:srgbClr val="0F466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43" name="Google Shape;2837;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grpFill/>
            <a:ln>
              <a:solidFill>
                <a:srgbClr val="0F466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grpSp>
      <p:grpSp>
        <p:nvGrpSpPr>
          <p:cNvPr id="37" name="Google Shape;2841;p50"/>
          <p:cNvGrpSpPr/>
          <p:nvPr/>
        </p:nvGrpSpPr>
        <p:grpSpPr>
          <a:xfrm>
            <a:off x="1747988" y="5885211"/>
            <a:ext cx="1423110" cy="1452759"/>
            <a:chOff x="851175" y="1582401"/>
            <a:chExt cx="964872" cy="964872"/>
          </a:xfrm>
          <a:noFill/>
        </p:grpSpPr>
        <p:sp>
          <p:nvSpPr>
            <p:cNvPr id="38" name="Google Shape;2842;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grpFill/>
            <a:ln>
              <a:solidFill>
                <a:srgbClr val="0F466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39" name="Google Shape;2843;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grpFill/>
            <a:ln>
              <a:solidFill>
                <a:srgbClr val="0F466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grpSp>
      <p:cxnSp>
        <p:nvCxnSpPr>
          <p:cNvPr id="59" name="Google Shape;2815;p50"/>
          <p:cNvCxnSpPr>
            <a:stCxn id="61" idx="3"/>
            <a:endCxn id="62" idx="1"/>
          </p:cNvCxnSpPr>
          <p:nvPr/>
        </p:nvCxnSpPr>
        <p:spPr>
          <a:xfrm flipV="1">
            <a:off x="6653213" y="4775374"/>
            <a:ext cx="1447800" cy="1"/>
          </a:xfrm>
          <a:prstGeom prst="straightConnector1">
            <a:avLst/>
          </a:prstGeom>
          <a:noFill/>
          <a:ln w="28575" cap="flat" cmpd="sng">
            <a:solidFill>
              <a:srgbClr val="0F4662"/>
            </a:solidFill>
            <a:prstDash val="solid"/>
            <a:round/>
            <a:headEnd type="none" w="med" len="med"/>
            <a:tailEnd type="none" w="med" len="med"/>
          </a:ln>
          <a:effectLst>
            <a:outerShdw blurRad="128588" algn="bl" rotWithShape="0">
              <a:schemeClr val="lt1"/>
            </a:outerShdw>
          </a:effectLst>
        </p:spPr>
      </p:cxnSp>
      <p:cxnSp>
        <p:nvCxnSpPr>
          <p:cNvPr id="60" name="Google Shape;2827;p50"/>
          <p:cNvCxnSpPr>
            <a:stCxn id="61" idx="1"/>
          </p:cNvCxnSpPr>
          <p:nvPr/>
        </p:nvCxnSpPr>
        <p:spPr>
          <a:xfrm flipH="1">
            <a:off x="3096503" y="4775375"/>
            <a:ext cx="1270710" cy="6429"/>
          </a:xfrm>
          <a:prstGeom prst="straightConnector1">
            <a:avLst/>
          </a:prstGeom>
          <a:noFill/>
          <a:ln w="28575" cap="flat" cmpd="sng">
            <a:solidFill>
              <a:srgbClr val="0F4662"/>
            </a:solidFill>
            <a:prstDash val="solid"/>
            <a:round/>
            <a:headEnd type="none" w="med" len="med"/>
            <a:tailEnd type="none" w="med" len="med"/>
          </a:ln>
          <a:effectLst>
            <a:outerShdw blurRad="128588" algn="bl" rotWithShape="0">
              <a:schemeClr val="lt1"/>
            </a:outerShdw>
          </a:effectLst>
        </p:spPr>
      </p:cxnSp>
      <p:sp>
        <p:nvSpPr>
          <p:cNvPr id="61" name="Google Shape;2816;p50"/>
          <p:cNvSpPr txBox="1"/>
          <p:nvPr/>
        </p:nvSpPr>
        <p:spPr>
          <a:xfrm>
            <a:off x="4367213" y="4318185"/>
            <a:ext cx="2286000" cy="914379"/>
          </a:xfrm>
          <a:prstGeom prst="rect">
            <a:avLst/>
          </a:prstGeom>
          <a:noFill/>
          <a:ln>
            <a:solidFill>
              <a:srgbClr val="0F4662"/>
            </a:solid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vi-VN" sz="2800" b="1">
                <a:solidFill>
                  <a:srgbClr val="0F4662"/>
                </a:solidFill>
                <a:latin typeface="Times New Roman" panose="02020603050405020304" pitchFamily="18" charset="0"/>
                <a:ea typeface="Play"/>
                <a:cs typeface="Times New Roman" panose="02020603050405020304" pitchFamily="18" charset="0"/>
                <a:sym typeface="Play"/>
              </a:rPr>
              <a:t>Huấn luyện mô hình</a:t>
            </a:r>
            <a:endParaRPr sz="2800" b="1">
              <a:solidFill>
                <a:srgbClr val="0F4662"/>
              </a:solidFill>
              <a:latin typeface="Times New Roman" panose="02020603050405020304" pitchFamily="18" charset="0"/>
              <a:ea typeface="Play"/>
              <a:cs typeface="Times New Roman" panose="02020603050405020304" pitchFamily="18" charset="0"/>
              <a:sym typeface="Play"/>
            </a:endParaRPr>
          </a:p>
        </p:txBody>
      </p:sp>
      <p:sp>
        <p:nvSpPr>
          <p:cNvPr id="62" name="Google Shape;2817;p50"/>
          <p:cNvSpPr txBox="1"/>
          <p:nvPr/>
        </p:nvSpPr>
        <p:spPr>
          <a:xfrm>
            <a:off x="8101013" y="4246385"/>
            <a:ext cx="8739187" cy="1057978"/>
          </a:xfrm>
          <a:prstGeom prst="rect">
            <a:avLst/>
          </a:prstGeom>
          <a:noFill/>
          <a:ln>
            <a:solidFill>
              <a:srgbClr val="0F4662"/>
            </a:solidFill>
          </a:ln>
        </p:spPr>
        <p:txBody>
          <a:bodyPr spcFirstLastPara="1" wrap="square" lIns="228600"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sz="2400">
                <a:solidFill>
                  <a:srgbClr val="0F4662"/>
                </a:solidFill>
                <a:latin typeface="Times New Roman" panose="02020603050405020304" pitchFamily="18" charset="0"/>
                <a:cs typeface="Times New Roman" panose="02020603050405020304" pitchFamily="18" charset="0"/>
              </a:rPr>
              <a:t>Sử dụng bộ dữ liệu đã thu thập, gán nhãn xuất tệp dataset sang định dạng YOLOv8 để tiến hành huấn luyện mô hình bằng Python sau đó tối ưu hóa các tham số.</a:t>
            </a:r>
            <a:endParaRPr sz="2400">
              <a:solidFill>
                <a:srgbClr val="0F4662"/>
              </a:solidFill>
              <a:latin typeface="Times New Roman" panose="02020603050405020304" pitchFamily="18" charset="0"/>
              <a:cs typeface="Times New Roman" panose="02020603050405020304" pitchFamily="18" charset="0"/>
              <a:sym typeface="Source Sans Pro" panose="020B0503030403020204"/>
            </a:endParaRPr>
          </a:p>
        </p:txBody>
      </p:sp>
      <p:cxnSp>
        <p:nvCxnSpPr>
          <p:cNvPr id="63" name="Google Shape;2815;p50"/>
          <p:cNvCxnSpPr>
            <a:stCxn id="65" idx="3"/>
            <a:endCxn id="66" idx="1"/>
          </p:cNvCxnSpPr>
          <p:nvPr/>
        </p:nvCxnSpPr>
        <p:spPr>
          <a:xfrm flipV="1">
            <a:off x="6653213" y="6696690"/>
            <a:ext cx="1447800" cy="2"/>
          </a:xfrm>
          <a:prstGeom prst="straightConnector1">
            <a:avLst/>
          </a:prstGeom>
          <a:noFill/>
          <a:ln w="28575" cap="flat" cmpd="sng">
            <a:solidFill>
              <a:srgbClr val="0F4662"/>
            </a:solidFill>
            <a:prstDash val="solid"/>
            <a:round/>
            <a:headEnd type="none" w="med" len="med"/>
            <a:tailEnd type="none" w="med" len="med"/>
          </a:ln>
          <a:effectLst>
            <a:outerShdw blurRad="128588" algn="bl" rotWithShape="0">
              <a:schemeClr val="lt1"/>
            </a:outerShdw>
          </a:effectLst>
        </p:spPr>
      </p:cxnSp>
      <p:cxnSp>
        <p:nvCxnSpPr>
          <p:cNvPr id="64" name="Google Shape;2827;p50"/>
          <p:cNvCxnSpPr>
            <a:stCxn id="65" idx="1"/>
          </p:cNvCxnSpPr>
          <p:nvPr/>
        </p:nvCxnSpPr>
        <p:spPr>
          <a:xfrm flipH="1">
            <a:off x="3096503" y="6696692"/>
            <a:ext cx="1270710" cy="6429"/>
          </a:xfrm>
          <a:prstGeom prst="straightConnector1">
            <a:avLst/>
          </a:prstGeom>
          <a:noFill/>
          <a:ln w="28575" cap="flat" cmpd="sng">
            <a:solidFill>
              <a:srgbClr val="0F4662"/>
            </a:solidFill>
            <a:prstDash val="solid"/>
            <a:round/>
            <a:headEnd type="none" w="med" len="med"/>
            <a:tailEnd type="none" w="med" len="med"/>
          </a:ln>
          <a:effectLst>
            <a:outerShdw blurRad="128588" algn="bl" rotWithShape="0">
              <a:schemeClr val="lt1"/>
            </a:outerShdw>
          </a:effectLst>
        </p:spPr>
      </p:cxnSp>
      <p:sp>
        <p:nvSpPr>
          <p:cNvPr id="65" name="Google Shape;2816;p50"/>
          <p:cNvSpPr txBox="1"/>
          <p:nvPr/>
        </p:nvSpPr>
        <p:spPr>
          <a:xfrm>
            <a:off x="4367213" y="6239502"/>
            <a:ext cx="2286000" cy="914379"/>
          </a:xfrm>
          <a:prstGeom prst="rect">
            <a:avLst/>
          </a:prstGeom>
          <a:noFill/>
          <a:ln>
            <a:solidFill>
              <a:srgbClr val="0F4662"/>
            </a:solid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vi-VN" sz="2800" b="1">
                <a:solidFill>
                  <a:srgbClr val="0F4662"/>
                </a:solidFill>
                <a:latin typeface="Times New Roman" panose="02020603050405020304" pitchFamily="18" charset="0"/>
                <a:ea typeface="Play"/>
                <a:cs typeface="Times New Roman" panose="02020603050405020304" pitchFamily="18" charset="0"/>
                <a:sym typeface="Play"/>
              </a:rPr>
              <a:t>Kiểm nghiệm và tối ưu</a:t>
            </a:r>
            <a:endParaRPr lang="vi-VN" sz="2800" b="1">
              <a:solidFill>
                <a:srgbClr val="0F4662"/>
              </a:solidFill>
              <a:latin typeface="Times New Roman" panose="02020603050405020304" pitchFamily="18" charset="0"/>
              <a:ea typeface="Play"/>
              <a:cs typeface="Times New Roman" panose="02020603050405020304" pitchFamily="18" charset="0"/>
              <a:sym typeface="Play"/>
            </a:endParaRPr>
          </a:p>
        </p:txBody>
      </p:sp>
      <p:sp>
        <p:nvSpPr>
          <p:cNvPr id="66" name="Google Shape;2817;p50"/>
          <p:cNvSpPr txBox="1"/>
          <p:nvPr/>
        </p:nvSpPr>
        <p:spPr>
          <a:xfrm>
            <a:off x="8101013" y="6167700"/>
            <a:ext cx="8739186" cy="1057979"/>
          </a:xfrm>
          <a:prstGeom prst="rect">
            <a:avLst/>
          </a:prstGeom>
          <a:noFill/>
          <a:ln>
            <a:solidFill>
              <a:srgbClr val="0F4662"/>
            </a:solidFill>
          </a:ln>
        </p:spPr>
        <p:txBody>
          <a:bodyPr spcFirstLastPara="1" wrap="square" lIns="228600"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US" sz="2400">
                <a:solidFill>
                  <a:srgbClr val="0F4662"/>
                </a:solidFill>
                <a:effectLst/>
                <a:latin typeface="Times New Roman" panose="02020603050405020304" pitchFamily="18" charset="0"/>
                <a:ea typeface="Times New Roman" panose="02020603050405020304" pitchFamily="18" charset="0"/>
              </a:rPr>
              <a:t>Sau khi được huấn luyện, dữ liệu sau đó được điều chỉnh và lọc để loại bỏ một số điểm không chính xác và sau đó kiểm tra nó với bộ dữ liệu thử nghiệm để có được đầu </a:t>
            </a:r>
            <a:r>
              <a:rPr lang="vi-VN" sz="2400">
                <a:solidFill>
                  <a:srgbClr val="0F4662"/>
                </a:solidFill>
                <a:effectLst/>
                <a:latin typeface="Times New Roman" panose="02020603050405020304" pitchFamily="18" charset="0"/>
                <a:ea typeface="Times New Roman" panose="02020603050405020304" pitchFamily="18" charset="0"/>
              </a:rPr>
              <a:t>ra.</a:t>
            </a:r>
            <a:endParaRPr sz="1800">
              <a:solidFill>
                <a:srgbClr val="0F4662"/>
              </a:solidFill>
              <a:latin typeface="Source Sans Pro" panose="020B0503030403020204"/>
              <a:ea typeface="Source Sans Pro" panose="020B0503030403020204"/>
              <a:cs typeface="Source Sans Pro" panose="020B0503030403020204"/>
              <a:sym typeface="Source Sans Pro" panose="020B0503030403020204"/>
            </a:endParaRPr>
          </a:p>
        </p:txBody>
      </p:sp>
      <p:sp>
        <p:nvSpPr>
          <p:cNvPr id="67" name="TextBox 66"/>
          <p:cNvSpPr txBox="1"/>
          <p:nvPr/>
        </p:nvSpPr>
        <p:spPr>
          <a:xfrm>
            <a:off x="2041125" y="2425940"/>
            <a:ext cx="836835" cy="830997"/>
          </a:xfrm>
          <a:prstGeom prst="rect">
            <a:avLst/>
          </a:prstGeom>
          <a:noFill/>
        </p:spPr>
        <p:txBody>
          <a:bodyPr wrap="square" rtlCol="0">
            <a:spAutoFit/>
          </a:bodyPr>
          <a:lstStyle/>
          <a:p>
            <a:r>
              <a:rPr lang="vi-VN" sz="4800" b="1">
                <a:solidFill>
                  <a:srgbClr val="0F4662"/>
                </a:solidFill>
                <a:latin typeface="Times New Roman" panose="02020603050405020304" pitchFamily="18" charset="0"/>
                <a:cs typeface="Times New Roman" panose="02020603050405020304" pitchFamily="18" charset="0"/>
              </a:rPr>
              <a:t>01</a:t>
            </a:r>
            <a:endParaRPr lang="en-US" sz="4800" b="1">
              <a:solidFill>
                <a:srgbClr val="0F4662"/>
              </a:solidFill>
              <a:latin typeface="Times New Roman" panose="02020603050405020304" pitchFamily="18" charset="0"/>
              <a:cs typeface="Times New Roman" panose="02020603050405020304" pitchFamily="18" charset="0"/>
            </a:endParaRPr>
          </a:p>
        </p:txBody>
      </p:sp>
      <p:sp>
        <p:nvSpPr>
          <p:cNvPr id="68" name="TextBox 67"/>
          <p:cNvSpPr txBox="1"/>
          <p:nvPr/>
        </p:nvSpPr>
        <p:spPr>
          <a:xfrm>
            <a:off x="2082578" y="4334502"/>
            <a:ext cx="836835" cy="830997"/>
          </a:xfrm>
          <a:prstGeom prst="rect">
            <a:avLst/>
          </a:prstGeom>
          <a:noFill/>
        </p:spPr>
        <p:txBody>
          <a:bodyPr wrap="square" rtlCol="0">
            <a:spAutoFit/>
          </a:bodyPr>
          <a:lstStyle/>
          <a:p>
            <a:r>
              <a:rPr lang="vi-VN" sz="4800" b="1">
                <a:solidFill>
                  <a:srgbClr val="0F4662"/>
                </a:solidFill>
                <a:latin typeface="Times New Roman" panose="02020603050405020304" pitchFamily="18" charset="0"/>
                <a:cs typeface="Times New Roman" panose="02020603050405020304" pitchFamily="18" charset="0"/>
              </a:rPr>
              <a:t>02</a:t>
            </a:r>
            <a:endParaRPr lang="en-US" sz="4800" b="1">
              <a:solidFill>
                <a:srgbClr val="0F4662"/>
              </a:solidFill>
              <a:latin typeface="Times New Roman" panose="02020603050405020304" pitchFamily="18" charset="0"/>
              <a:cs typeface="Times New Roman" panose="02020603050405020304" pitchFamily="18" charset="0"/>
            </a:endParaRPr>
          </a:p>
        </p:txBody>
      </p:sp>
      <p:sp>
        <p:nvSpPr>
          <p:cNvPr id="69" name="TextBox 68"/>
          <p:cNvSpPr txBox="1"/>
          <p:nvPr/>
        </p:nvSpPr>
        <p:spPr>
          <a:xfrm>
            <a:off x="2023680" y="6281192"/>
            <a:ext cx="836835" cy="830997"/>
          </a:xfrm>
          <a:prstGeom prst="rect">
            <a:avLst/>
          </a:prstGeom>
          <a:noFill/>
        </p:spPr>
        <p:txBody>
          <a:bodyPr wrap="square" rtlCol="0">
            <a:spAutoFit/>
          </a:bodyPr>
          <a:lstStyle/>
          <a:p>
            <a:r>
              <a:rPr lang="vi-VN" sz="4800" b="1">
                <a:solidFill>
                  <a:srgbClr val="0F4662"/>
                </a:solidFill>
                <a:latin typeface="Times New Roman" panose="02020603050405020304" pitchFamily="18" charset="0"/>
                <a:cs typeface="Times New Roman" panose="02020603050405020304" pitchFamily="18" charset="0"/>
              </a:rPr>
              <a:t>03</a:t>
            </a:r>
            <a:endParaRPr lang="en-US" sz="4800" b="1">
              <a:solidFill>
                <a:srgbClr val="0F4662"/>
              </a:solidFill>
              <a:latin typeface="Times New Roman" panose="02020603050405020304" pitchFamily="18" charset="0"/>
              <a:cs typeface="Times New Roman" panose="02020603050405020304" pitchFamily="18" charset="0"/>
            </a:endParaRPr>
          </a:p>
        </p:txBody>
      </p:sp>
      <p:grpSp>
        <p:nvGrpSpPr>
          <p:cNvPr id="103" name="Google Shape;2841;p50"/>
          <p:cNvGrpSpPr/>
          <p:nvPr/>
        </p:nvGrpSpPr>
        <p:grpSpPr>
          <a:xfrm>
            <a:off x="1747988" y="7820119"/>
            <a:ext cx="1423110" cy="1452759"/>
            <a:chOff x="851175" y="1582401"/>
            <a:chExt cx="964872" cy="964872"/>
          </a:xfrm>
          <a:noFill/>
        </p:grpSpPr>
        <p:sp>
          <p:nvSpPr>
            <p:cNvPr id="104" name="Google Shape;2842;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grpFill/>
            <a:ln>
              <a:solidFill>
                <a:srgbClr val="0F466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05" name="Google Shape;2843;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grpFill/>
            <a:ln>
              <a:solidFill>
                <a:srgbClr val="0F466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grpSp>
      <p:cxnSp>
        <p:nvCxnSpPr>
          <p:cNvPr id="106" name="Google Shape;2815;p50"/>
          <p:cNvCxnSpPr>
            <a:stCxn id="108" idx="3"/>
            <a:endCxn id="109" idx="1"/>
          </p:cNvCxnSpPr>
          <p:nvPr/>
        </p:nvCxnSpPr>
        <p:spPr>
          <a:xfrm flipV="1">
            <a:off x="6653213" y="8631598"/>
            <a:ext cx="1447800" cy="2"/>
          </a:xfrm>
          <a:prstGeom prst="straightConnector1">
            <a:avLst/>
          </a:prstGeom>
          <a:noFill/>
          <a:ln w="28575" cap="flat" cmpd="sng">
            <a:solidFill>
              <a:srgbClr val="0F4662"/>
            </a:solidFill>
            <a:prstDash val="solid"/>
            <a:round/>
            <a:headEnd type="none" w="med" len="med"/>
            <a:tailEnd type="none" w="med" len="med"/>
          </a:ln>
          <a:effectLst>
            <a:outerShdw blurRad="128588" algn="bl" rotWithShape="0">
              <a:schemeClr val="lt1"/>
            </a:outerShdw>
          </a:effectLst>
        </p:spPr>
      </p:cxnSp>
      <p:cxnSp>
        <p:nvCxnSpPr>
          <p:cNvPr id="107" name="Google Shape;2827;p50"/>
          <p:cNvCxnSpPr>
            <a:stCxn id="108" idx="1"/>
          </p:cNvCxnSpPr>
          <p:nvPr/>
        </p:nvCxnSpPr>
        <p:spPr>
          <a:xfrm flipH="1">
            <a:off x="3096503" y="8631600"/>
            <a:ext cx="1270710" cy="6429"/>
          </a:xfrm>
          <a:prstGeom prst="straightConnector1">
            <a:avLst/>
          </a:prstGeom>
          <a:noFill/>
          <a:ln w="28575" cap="flat" cmpd="sng">
            <a:solidFill>
              <a:srgbClr val="0F4662"/>
            </a:solidFill>
            <a:prstDash val="solid"/>
            <a:round/>
            <a:headEnd type="none" w="med" len="med"/>
            <a:tailEnd type="none" w="med" len="med"/>
          </a:ln>
          <a:effectLst>
            <a:outerShdw blurRad="128588" algn="bl" rotWithShape="0">
              <a:schemeClr val="lt1"/>
            </a:outerShdw>
          </a:effectLst>
        </p:spPr>
      </p:cxnSp>
      <p:sp>
        <p:nvSpPr>
          <p:cNvPr id="108" name="Google Shape;2816;p50"/>
          <p:cNvSpPr txBox="1"/>
          <p:nvPr/>
        </p:nvSpPr>
        <p:spPr>
          <a:xfrm>
            <a:off x="4367213" y="8174410"/>
            <a:ext cx="2286000" cy="914379"/>
          </a:xfrm>
          <a:prstGeom prst="rect">
            <a:avLst/>
          </a:prstGeom>
          <a:noFill/>
          <a:ln>
            <a:solidFill>
              <a:srgbClr val="0F4662"/>
            </a:solid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vi-VN" sz="2800" b="1">
                <a:solidFill>
                  <a:srgbClr val="0F4662"/>
                </a:solidFill>
                <a:latin typeface="Times New Roman" panose="02020603050405020304" pitchFamily="18" charset="0"/>
                <a:ea typeface="Play"/>
                <a:cs typeface="Times New Roman" panose="02020603050405020304" pitchFamily="18" charset="0"/>
                <a:sym typeface="Play"/>
              </a:rPr>
              <a:t>Thông số kết quả</a:t>
            </a:r>
            <a:endParaRPr lang="vi-VN" sz="2800" b="1">
              <a:solidFill>
                <a:srgbClr val="0F4662"/>
              </a:solidFill>
              <a:latin typeface="Times New Roman" panose="02020603050405020304" pitchFamily="18" charset="0"/>
              <a:ea typeface="Play"/>
              <a:cs typeface="Times New Roman" panose="02020603050405020304" pitchFamily="18" charset="0"/>
              <a:sym typeface="Play"/>
            </a:endParaRPr>
          </a:p>
        </p:txBody>
      </p:sp>
      <p:sp>
        <p:nvSpPr>
          <p:cNvPr id="109" name="Google Shape;2817;p50"/>
          <p:cNvSpPr txBox="1"/>
          <p:nvPr/>
        </p:nvSpPr>
        <p:spPr>
          <a:xfrm>
            <a:off x="8101013" y="8102608"/>
            <a:ext cx="8739186" cy="1057979"/>
          </a:xfrm>
          <a:prstGeom prst="rect">
            <a:avLst/>
          </a:prstGeom>
          <a:noFill/>
          <a:ln>
            <a:solidFill>
              <a:srgbClr val="0F4662"/>
            </a:solidFill>
          </a:ln>
        </p:spPr>
        <p:txBody>
          <a:bodyPr spcFirstLastPara="1" wrap="square" lIns="228600"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sz="2400">
                <a:solidFill>
                  <a:srgbClr val="0F4662"/>
                </a:solidFill>
                <a:effectLst/>
                <a:latin typeface="Times New Roman" panose="02020603050405020304" pitchFamily="18" charset="0"/>
                <a:ea typeface="Times New Roman" panose="02020603050405020304" pitchFamily="18" charset="0"/>
              </a:rPr>
              <a:t>Đưa ra các thông số và dữ liệu sau khi huấn luyện, chỉ ra những ưu điểm và nhược điểm sau khi nghiên cứu.</a:t>
            </a:r>
            <a:endParaRPr sz="1800">
              <a:solidFill>
                <a:srgbClr val="0F4662"/>
              </a:solidFill>
              <a:latin typeface="Source Sans Pro" panose="020B0503030403020204"/>
              <a:ea typeface="Source Sans Pro" panose="020B0503030403020204"/>
              <a:cs typeface="Source Sans Pro" panose="020B0503030403020204"/>
              <a:sym typeface="Source Sans Pro" panose="020B0503030403020204"/>
            </a:endParaRPr>
          </a:p>
        </p:txBody>
      </p:sp>
      <p:sp>
        <p:nvSpPr>
          <p:cNvPr id="110" name="TextBox 109"/>
          <p:cNvSpPr txBox="1"/>
          <p:nvPr/>
        </p:nvSpPr>
        <p:spPr>
          <a:xfrm>
            <a:off x="2023680" y="8216100"/>
            <a:ext cx="836835" cy="830997"/>
          </a:xfrm>
          <a:prstGeom prst="rect">
            <a:avLst/>
          </a:prstGeom>
          <a:noFill/>
        </p:spPr>
        <p:txBody>
          <a:bodyPr wrap="square" rtlCol="0">
            <a:spAutoFit/>
          </a:bodyPr>
          <a:lstStyle/>
          <a:p>
            <a:r>
              <a:rPr lang="vi-VN" sz="4800" b="1">
                <a:solidFill>
                  <a:srgbClr val="0F4662"/>
                </a:solidFill>
                <a:latin typeface="Times New Roman" panose="02020603050405020304" pitchFamily="18" charset="0"/>
                <a:cs typeface="Times New Roman" panose="02020603050405020304" pitchFamily="18" charset="0"/>
              </a:rPr>
              <a:t>04</a:t>
            </a:r>
            <a:endParaRPr lang="en-US" sz="4800" b="1">
              <a:solidFill>
                <a:srgbClr val="0F4662"/>
              </a:solidFill>
              <a:latin typeface="Times New Roman" panose="02020603050405020304" pitchFamily="18" charset="0"/>
              <a:cs typeface="Times New Roman" panose="02020603050405020304" pitchFamily="18" charset="0"/>
            </a:endParaRPr>
          </a:p>
        </p:txBody>
      </p:sp>
      <p:sp>
        <p:nvSpPr>
          <p:cNvPr id="4" name="Freeform 6"/>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4"/>
          <p:cNvGrpSpPr/>
          <p:nvPr/>
        </p:nvGrpSpPr>
        <p:grpSpPr>
          <a:xfrm>
            <a:off x="-1423390" y="0"/>
            <a:ext cx="9838239" cy="10287000"/>
            <a:chOff x="0" y="0"/>
            <a:chExt cx="2591141" cy="2709333"/>
          </a:xfrm>
        </p:grpSpPr>
        <p:sp>
          <p:nvSpPr>
            <p:cNvPr id="84" name="Freeform 5"/>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sp>
        <p:sp>
          <p:nvSpPr>
            <p:cNvPr id="85" name="TextBox 6"/>
            <p:cNvSpPr txBox="1"/>
            <p:nvPr/>
          </p:nvSpPr>
          <p:spPr>
            <a:xfrm>
              <a:off x="0" y="-123825"/>
              <a:ext cx="2591141" cy="2833158"/>
            </a:xfrm>
            <a:prstGeom prst="rect">
              <a:avLst/>
            </a:prstGeom>
          </p:spPr>
          <p:txBody>
            <a:bodyPr lIns="50800" tIns="50800" rIns="50800" bIns="50800" rtlCol="0" anchor="ctr"/>
            <a:lstStyle/>
            <a:p>
              <a:pPr algn="ctr">
                <a:lnSpc>
                  <a:spcPts val="4080"/>
                </a:lnSpc>
              </a:pPr>
            </a:p>
          </p:txBody>
        </p:sp>
      </p:grpSp>
      <p:sp>
        <p:nvSpPr>
          <p:cNvPr id="9" name="Freeform 13"/>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Google Shape;2426;p39"/>
          <p:cNvSpPr txBox="1">
            <a:spLocks noGrp="1"/>
          </p:cNvSpPr>
          <p:nvPr/>
        </p:nvSpPr>
        <p:spPr>
          <a:xfrm>
            <a:off x="3742350" y="963909"/>
            <a:ext cx="108033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000 Astounder Squared TB" panose="02000506000000020004" pitchFamily="2" charset="0"/>
              </a:rPr>
              <a:t>4. Phương pháp nghiên cứu</a:t>
            </a:r>
            <a:endParaRPr sz="7200">
              <a:solidFill>
                <a:srgbClr val="0F4662"/>
              </a:solidFill>
              <a:latin typeface="000 Astounder Squared TB" panose="02000506000000020004" pitchFamily="2" charset="0"/>
            </a:endParaRPr>
          </a:p>
        </p:txBody>
      </p:sp>
      <p:grpSp>
        <p:nvGrpSpPr>
          <p:cNvPr id="73" name="Group 34"/>
          <p:cNvGrpSpPr/>
          <p:nvPr/>
        </p:nvGrpSpPr>
        <p:grpSpPr>
          <a:xfrm>
            <a:off x="1216330" y="3845680"/>
            <a:ext cx="5546377" cy="2206273"/>
            <a:chOff x="145946" y="-1453209"/>
            <a:chExt cx="7395169" cy="2941696"/>
          </a:xfrm>
        </p:grpSpPr>
        <p:sp>
          <p:nvSpPr>
            <p:cNvPr id="74" name="TextBox 35"/>
            <p:cNvSpPr txBox="1"/>
            <p:nvPr/>
          </p:nvSpPr>
          <p:spPr>
            <a:xfrm>
              <a:off x="145946" y="-1453209"/>
              <a:ext cx="7376120" cy="1315231"/>
            </a:xfrm>
            <a:prstGeom prst="rect">
              <a:avLst/>
            </a:prstGeom>
          </p:spPr>
          <p:txBody>
            <a:bodyPr lIns="0" tIns="0" rIns="0" bIns="0" rtlCol="0" anchor="t">
              <a:spAutoFit/>
            </a:bodyPr>
            <a:lstStyle/>
            <a:p>
              <a:pPr marL="0" lvl="0" indent="0" algn="l">
                <a:lnSpc>
                  <a:spcPts val="7650"/>
                </a:lnSpc>
                <a:spcBef>
                  <a:spcPct val="0"/>
                </a:spcBef>
              </a:pPr>
              <a:r>
                <a:rPr lang="en-US" sz="8500" u="none" strike="noStrike">
                  <a:solidFill>
                    <a:srgbClr val="0F4662"/>
                  </a:solidFill>
                  <a:latin typeface="Times New Roman" panose="02020603050405020304" pitchFamily="18" charset="0"/>
                  <a:cs typeface="Times New Roman" panose="02020603050405020304" pitchFamily="18" charset="0"/>
                </a:rPr>
                <a:t>Phạm vi</a:t>
              </a:r>
              <a:endParaRPr lang="en-US" sz="8500" u="none" strike="noStrike">
                <a:solidFill>
                  <a:srgbClr val="0F4662"/>
                </a:solidFill>
                <a:latin typeface="Times New Roman" panose="02020603050405020304" pitchFamily="18" charset="0"/>
                <a:cs typeface="Times New Roman" panose="02020603050405020304" pitchFamily="18" charset="0"/>
              </a:endParaRPr>
            </a:p>
          </p:txBody>
        </p:sp>
        <p:sp>
          <p:nvSpPr>
            <p:cNvPr id="75" name="TextBox 36"/>
            <p:cNvSpPr txBox="1"/>
            <p:nvPr/>
          </p:nvSpPr>
          <p:spPr>
            <a:xfrm>
              <a:off x="164995" y="490693"/>
              <a:ext cx="7376120" cy="997794"/>
            </a:xfrm>
            <a:prstGeom prst="rect">
              <a:avLst/>
            </a:prstGeom>
          </p:spPr>
          <p:txBody>
            <a:bodyPr lIns="0" tIns="0" rIns="0" bIns="0" rtlCol="0" anchor="t">
              <a:spAutoFit/>
            </a:bodyPr>
            <a:lstStyle/>
            <a:p>
              <a:pPr marL="0" lvl="0" indent="0" algn="l">
                <a:lnSpc>
                  <a:spcPts val="3000"/>
                </a:lnSpc>
                <a:spcBef>
                  <a:spcPct val="0"/>
                </a:spcBef>
              </a:pPr>
              <a:r>
                <a:rPr lang="en-US" sz="2500" u="none" strike="noStrike">
                  <a:solidFill>
                    <a:srgbClr val="0F4662"/>
                  </a:solidFill>
                  <a:latin typeface="Times New Roman" panose="02020603050405020304" pitchFamily="18" charset="0"/>
                  <a:cs typeface="Times New Roman" panose="02020603050405020304" pitchFamily="18" charset="0"/>
                </a:rPr>
                <a:t>Dự án sử dụng mô hình YOLOv8, và nhận diện 58 biển báo</a:t>
              </a:r>
              <a:endParaRPr lang="en-US" sz="2500" u="none" strike="noStrike">
                <a:solidFill>
                  <a:srgbClr val="0F4662"/>
                </a:solidFill>
                <a:latin typeface="Times New Roman" panose="02020603050405020304" pitchFamily="18" charset="0"/>
                <a:cs typeface="Times New Roman" panose="02020603050405020304" pitchFamily="18" charset="0"/>
              </a:endParaRPr>
            </a:p>
          </p:txBody>
        </p:sp>
      </p:grpSp>
      <p:grpSp>
        <p:nvGrpSpPr>
          <p:cNvPr id="82" name="Group 81"/>
          <p:cNvGrpSpPr/>
          <p:nvPr/>
        </p:nvGrpSpPr>
        <p:grpSpPr>
          <a:xfrm>
            <a:off x="8839200" y="2643751"/>
            <a:ext cx="9094465" cy="5897972"/>
            <a:chOff x="6413686" y="2137616"/>
            <a:chExt cx="11367579" cy="7630918"/>
          </a:xfrm>
        </p:grpSpPr>
        <p:sp>
          <p:nvSpPr>
            <p:cNvPr id="44" name="Freeform 5"/>
            <p:cNvSpPr/>
            <p:nvPr/>
          </p:nvSpPr>
          <p:spPr>
            <a:xfrm>
              <a:off x="6413686" y="2137616"/>
              <a:ext cx="3035114" cy="2521382"/>
            </a:xfrm>
            <a:custGeom>
              <a:avLst/>
              <a:gdLst/>
              <a:ahLst/>
              <a:cxnLst/>
              <a:rect l="l" t="t" r="r" b="b"/>
              <a:pathLst>
                <a:path w="3035114" h="2521382">
                  <a:moveTo>
                    <a:pt x="0" y="0"/>
                  </a:moveTo>
                  <a:lnTo>
                    <a:pt x="3035114" y="0"/>
                  </a:lnTo>
                  <a:lnTo>
                    <a:pt x="3035114" y="2521382"/>
                  </a:lnTo>
                  <a:lnTo>
                    <a:pt x="0" y="2521382"/>
                  </a:lnTo>
                  <a:lnTo>
                    <a:pt x="0" y="0"/>
                  </a:lnTo>
                  <a:close/>
                </a:path>
              </a:pathLst>
            </a:custGeom>
            <a:blipFill>
              <a:blip r:embed="rId3">
                <a:alphaModFix amt="97000"/>
              </a:blip>
              <a:stretch>
                <a:fillRect/>
              </a:stretch>
            </a:blipFill>
          </p:spPr>
        </p:sp>
        <p:grpSp>
          <p:nvGrpSpPr>
            <p:cNvPr id="45" name="Group 6"/>
            <p:cNvGrpSpPr/>
            <p:nvPr/>
          </p:nvGrpSpPr>
          <p:grpSpPr>
            <a:xfrm>
              <a:off x="6413686" y="4658998"/>
              <a:ext cx="3035114" cy="1095886"/>
              <a:chOff x="0" y="0"/>
              <a:chExt cx="799372" cy="288628"/>
            </a:xfrm>
          </p:grpSpPr>
          <p:sp>
            <p:nvSpPr>
              <p:cNvPr id="46" name="Freeform 7"/>
              <p:cNvSpPr/>
              <p:nvPr/>
            </p:nvSpPr>
            <p:spPr>
              <a:xfrm>
                <a:off x="0" y="0"/>
                <a:ext cx="799372" cy="288628"/>
              </a:xfrm>
              <a:custGeom>
                <a:avLst/>
                <a:gdLst/>
                <a:ahLst/>
                <a:cxnLst/>
                <a:rect l="l" t="t" r="r" b="b"/>
                <a:pathLst>
                  <a:path w="799372" h="288628">
                    <a:moveTo>
                      <a:pt x="0" y="0"/>
                    </a:moveTo>
                    <a:lnTo>
                      <a:pt x="799372" y="0"/>
                    </a:lnTo>
                    <a:lnTo>
                      <a:pt x="799372" y="288628"/>
                    </a:lnTo>
                    <a:lnTo>
                      <a:pt x="0" y="288628"/>
                    </a:lnTo>
                    <a:close/>
                  </a:path>
                </a:pathLst>
              </a:custGeom>
              <a:solidFill>
                <a:srgbClr val="000000">
                  <a:alpha val="0"/>
                </a:srgbClr>
              </a:solidFill>
            </p:spPr>
          </p:sp>
          <p:sp>
            <p:nvSpPr>
              <p:cNvPr id="47" name="TextBox 8"/>
              <p:cNvSpPr txBox="1"/>
              <p:nvPr/>
            </p:nvSpPr>
            <p:spPr>
              <a:xfrm>
                <a:off x="0" y="-19050"/>
                <a:ext cx="799372" cy="307678"/>
              </a:xfrm>
              <a:prstGeom prst="rect">
                <a:avLst/>
              </a:prstGeom>
            </p:spPr>
            <p:txBody>
              <a:bodyPr lIns="50800" tIns="50800" rIns="50800" bIns="50800" rtlCol="0" anchor="ctr"/>
              <a:lstStyle/>
              <a:p>
                <a:pPr algn="ctr">
                  <a:lnSpc>
                    <a:spcPts val="3380"/>
                  </a:lnSpc>
                </a:pPr>
                <a:r>
                  <a:rPr lang="en-US" sz="2600">
                    <a:solidFill>
                      <a:srgbClr val="000000"/>
                    </a:solidFill>
                    <a:latin typeface="Baloo" panose="020B0604020202020204"/>
                  </a:rPr>
                  <a:t>P.131a</a:t>
                </a:r>
                <a:endParaRPr lang="en-US" sz="2600">
                  <a:solidFill>
                    <a:srgbClr val="000000"/>
                  </a:solidFill>
                  <a:latin typeface="Baloo" panose="020B0604020202020204"/>
                </a:endParaRPr>
              </a:p>
            </p:txBody>
          </p:sp>
        </p:grpSp>
        <p:sp>
          <p:nvSpPr>
            <p:cNvPr id="48" name="Freeform 9"/>
            <p:cNvSpPr/>
            <p:nvPr/>
          </p:nvSpPr>
          <p:spPr>
            <a:xfrm>
              <a:off x="9448800" y="2137616"/>
              <a:ext cx="2523160" cy="2521382"/>
            </a:xfrm>
            <a:custGeom>
              <a:avLst/>
              <a:gdLst/>
              <a:ahLst/>
              <a:cxnLst/>
              <a:rect l="l" t="t" r="r" b="b"/>
              <a:pathLst>
                <a:path w="2523160" h="2521382">
                  <a:moveTo>
                    <a:pt x="0" y="0"/>
                  </a:moveTo>
                  <a:lnTo>
                    <a:pt x="2523160" y="0"/>
                  </a:lnTo>
                  <a:lnTo>
                    <a:pt x="2523160" y="2521382"/>
                  </a:lnTo>
                  <a:lnTo>
                    <a:pt x="0" y="2521382"/>
                  </a:lnTo>
                  <a:lnTo>
                    <a:pt x="0" y="0"/>
                  </a:lnTo>
                  <a:close/>
                </a:path>
              </a:pathLst>
            </a:custGeom>
            <a:blipFill>
              <a:blip r:embed="rId4"/>
              <a:stretch>
                <a:fillRect/>
              </a:stretch>
            </a:blipFill>
          </p:spPr>
        </p:sp>
        <p:grpSp>
          <p:nvGrpSpPr>
            <p:cNvPr id="49" name="Group 10"/>
            <p:cNvGrpSpPr/>
            <p:nvPr/>
          </p:nvGrpSpPr>
          <p:grpSpPr>
            <a:xfrm>
              <a:off x="9448800" y="4658998"/>
              <a:ext cx="2523160" cy="1095886"/>
              <a:chOff x="0" y="0"/>
              <a:chExt cx="664536" cy="288628"/>
            </a:xfrm>
          </p:grpSpPr>
          <p:sp>
            <p:nvSpPr>
              <p:cNvPr id="50" name="Freeform 11"/>
              <p:cNvSpPr/>
              <p:nvPr/>
            </p:nvSpPr>
            <p:spPr>
              <a:xfrm>
                <a:off x="0" y="0"/>
                <a:ext cx="664536" cy="288628"/>
              </a:xfrm>
              <a:custGeom>
                <a:avLst/>
                <a:gdLst/>
                <a:ahLst/>
                <a:cxnLst/>
                <a:rect l="l" t="t" r="r" b="b"/>
                <a:pathLst>
                  <a:path w="664536" h="288628">
                    <a:moveTo>
                      <a:pt x="0" y="0"/>
                    </a:moveTo>
                    <a:lnTo>
                      <a:pt x="664536" y="0"/>
                    </a:lnTo>
                    <a:lnTo>
                      <a:pt x="664536" y="288628"/>
                    </a:lnTo>
                    <a:lnTo>
                      <a:pt x="0" y="288628"/>
                    </a:lnTo>
                    <a:close/>
                  </a:path>
                </a:pathLst>
              </a:custGeom>
              <a:solidFill>
                <a:srgbClr val="000000">
                  <a:alpha val="0"/>
                </a:srgbClr>
              </a:solidFill>
            </p:spPr>
          </p:sp>
          <p:sp>
            <p:nvSpPr>
              <p:cNvPr id="51" name="TextBox 12"/>
              <p:cNvSpPr txBox="1"/>
              <p:nvPr/>
            </p:nvSpPr>
            <p:spPr>
              <a:xfrm>
                <a:off x="0" y="-19050"/>
                <a:ext cx="664536" cy="307678"/>
              </a:xfrm>
              <a:prstGeom prst="rect">
                <a:avLst/>
              </a:prstGeom>
            </p:spPr>
            <p:txBody>
              <a:bodyPr lIns="50800" tIns="50800" rIns="50800" bIns="50800" rtlCol="0" anchor="ctr"/>
              <a:lstStyle/>
              <a:p>
                <a:pPr algn="ctr">
                  <a:lnSpc>
                    <a:spcPts val="3380"/>
                  </a:lnSpc>
                </a:pPr>
                <a:r>
                  <a:rPr lang="en-US" sz="2600">
                    <a:solidFill>
                      <a:srgbClr val="000000"/>
                    </a:solidFill>
                    <a:latin typeface="Baloo" panose="020B0604020202020204"/>
                  </a:rPr>
                  <a:t>P.112</a:t>
                </a:r>
                <a:endParaRPr lang="en-US" sz="2600">
                  <a:solidFill>
                    <a:srgbClr val="000000"/>
                  </a:solidFill>
                  <a:latin typeface="Baloo" panose="020B0604020202020204"/>
                </a:endParaRPr>
              </a:p>
            </p:txBody>
          </p:sp>
        </p:grpSp>
        <p:sp>
          <p:nvSpPr>
            <p:cNvPr id="52" name="Freeform 13"/>
            <p:cNvSpPr/>
            <p:nvPr/>
          </p:nvSpPr>
          <p:spPr>
            <a:xfrm>
              <a:off x="12127042" y="2137616"/>
              <a:ext cx="2521382" cy="2521382"/>
            </a:xfrm>
            <a:custGeom>
              <a:avLst/>
              <a:gdLst/>
              <a:ahLst/>
              <a:cxnLst/>
              <a:rect l="l" t="t" r="r" b="b"/>
              <a:pathLst>
                <a:path w="2521382" h="2521382">
                  <a:moveTo>
                    <a:pt x="0" y="0"/>
                  </a:moveTo>
                  <a:lnTo>
                    <a:pt x="2521382" y="0"/>
                  </a:lnTo>
                  <a:lnTo>
                    <a:pt x="2521382" y="2521382"/>
                  </a:lnTo>
                  <a:lnTo>
                    <a:pt x="0" y="2521382"/>
                  </a:lnTo>
                  <a:lnTo>
                    <a:pt x="0" y="0"/>
                  </a:lnTo>
                  <a:close/>
                </a:path>
              </a:pathLst>
            </a:custGeom>
            <a:blipFill>
              <a:blip r:embed="rId5"/>
              <a:stretch>
                <a:fillRect/>
              </a:stretch>
            </a:blipFill>
          </p:spPr>
        </p:sp>
        <p:sp>
          <p:nvSpPr>
            <p:cNvPr id="53" name="Freeform 14"/>
            <p:cNvSpPr/>
            <p:nvPr/>
          </p:nvSpPr>
          <p:spPr>
            <a:xfrm>
              <a:off x="6413686" y="5870156"/>
              <a:ext cx="2802492" cy="2802492"/>
            </a:xfrm>
            <a:custGeom>
              <a:avLst/>
              <a:gdLst/>
              <a:ahLst/>
              <a:cxnLst/>
              <a:rect l="l" t="t" r="r" b="b"/>
              <a:pathLst>
                <a:path w="2802492" h="2802492">
                  <a:moveTo>
                    <a:pt x="0" y="0"/>
                  </a:moveTo>
                  <a:lnTo>
                    <a:pt x="2802491" y="0"/>
                  </a:lnTo>
                  <a:lnTo>
                    <a:pt x="2802491" y="2802492"/>
                  </a:lnTo>
                  <a:lnTo>
                    <a:pt x="0" y="2802492"/>
                  </a:lnTo>
                  <a:lnTo>
                    <a:pt x="0" y="0"/>
                  </a:lnTo>
                  <a:close/>
                </a:path>
              </a:pathLst>
            </a:custGeom>
            <a:blipFill>
              <a:blip r:embed="rId6"/>
              <a:stretch>
                <a:fillRect/>
              </a:stretch>
            </a:blipFill>
          </p:spPr>
        </p:sp>
        <p:sp>
          <p:nvSpPr>
            <p:cNvPr id="54" name="Freeform 15"/>
            <p:cNvSpPr/>
            <p:nvPr/>
          </p:nvSpPr>
          <p:spPr>
            <a:xfrm>
              <a:off x="9216177" y="5870156"/>
              <a:ext cx="2802492" cy="2802492"/>
            </a:xfrm>
            <a:custGeom>
              <a:avLst/>
              <a:gdLst/>
              <a:ahLst/>
              <a:cxnLst/>
              <a:rect l="l" t="t" r="r" b="b"/>
              <a:pathLst>
                <a:path w="2802492" h="2802492">
                  <a:moveTo>
                    <a:pt x="0" y="0"/>
                  </a:moveTo>
                  <a:lnTo>
                    <a:pt x="2802492" y="0"/>
                  </a:lnTo>
                  <a:lnTo>
                    <a:pt x="2802492" y="2802492"/>
                  </a:lnTo>
                  <a:lnTo>
                    <a:pt x="0" y="2802492"/>
                  </a:lnTo>
                  <a:lnTo>
                    <a:pt x="0" y="0"/>
                  </a:lnTo>
                  <a:close/>
                </a:path>
              </a:pathLst>
            </a:custGeom>
            <a:blipFill>
              <a:blip r:embed="rId7"/>
              <a:stretch>
                <a:fillRect/>
              </a:stretch>
            </a:blipFill>
          </p:spPr>
        </p:sp>
        <p:sp>
          <p:nvSpPr>
            <p:cNvPr id="55" name="Freeform 16"/>
            <p:cNvSpPr/>
            <p:nvPr/>
          </p:nvSpPr>
          <p:spPr>
            <a:xfrm>
              <a:off x="14800824" y="5950866"/>
              <a:ext cx="2980441" cy="2719652"/>
            </a:xfrm>
            <a:custGeom>
              <a:avLst/>
              <a:gdLst/>
              <a:ahLst/>
              <a:cxnLst/>
              <a:rect l="l" t="t" r="r" b="b"/>
              <a:pathLst>
                <a:path w="2980441" h="2719652">
                  <a:moveTo>
                    <a:pt x="0" y="0"/>
                  </a:moveTo>
                  <a:lnTo>
                    <a:pt x="2980441" y="0"/>
                  </a:lnTo>
                  <a:lnTo>
                    <a:pt x="2980441" y="2719652"/>
                  </a:lnTo>
                  <a:lnTo>
                    <a:pt x="0" y="2719652"/>
                  </a:lnTo>
                  <a:lnTo>
                    <a:pt x="0" y="0"/>
                  </a:lnTo>
                  <a:close/>
                </a:path>
              </a:pathLst>
            </a:custGeom>
            <a:blipFill>
              <a:blip r:embed="rId8"/>
              <a:stretch>
                <a:fillRect/>
              </a:stretch>
            </a:blipFill>
          </p:spPr>
        </p:sp>
        <p:grpSp>
          <p:nvGrpSpPr>
            <p:cNvPr id="56" name="Group 17"/>
            <p:cNvGrpSpPr/>
            <p:nvPr/>
          </p:nvGrpSpPr>
          <p:grpSpPr>
            <a:xfrm>
              <a:off x="12127042" y="4658998"/>
              <a:ext cx="2523160" cy="1095886"/>
              <a:chOff x="0" y="0"/>
              <a:chExt cx="664536" cy="288628"/>
            </a:xfrm>
          </p:grpSpPr>
          <p:sp>
            <p:nvSpPr>
              <p:cNvPr id="57" name="Freeform 18"/>
              <p:cNvSpPr/>
              <p:nvPr/>
            </p:nvSpPr>
            <p:spPr>
              <a:xfrm>
                <a:off x="0" y="0"/>
                <a:ext cx="664536" cy="288628"/>
              </a:xfrm>
              <a:custGeom>
                <a:avLst/>
                <a:gdLst/>
                <a:ahLst/>
                <a:cxnLst/>
                <a:rect l="l" t="t" r="r" b="b"/>
                <a:pathLst>
                  <a:path w="664536" h="288628">
                    <a:moveTo>
                      <a:pt x="0" y="0"/>
                    </a:moveTo>
                    <a:lnTo>
                      <a:pt x="664536" y="0"/>
                    </a:lnTo>
                    <a:lnTo>
                      <a:pt x="664536" y="288628"/>
                    </a:lnTo>
                    <a:lnTo>
                      <a:pt x="0" y="288628"/>
                    </a:lnTo>
                    <a:close/>
                  </a:path>
                </a:pathLst>
              </a:custGeom>
              <a:solidFill>
                <a:srgbClr val="000000">
                  <a:alpha val="0"/>
                </a:srgbClr>
              </a:solidFill>
            </p:spPr>
          </p:sp>
          <p:sp>
            <p:nvSpPr>
              <p:cNvPr id="58" name="TextBox 19"/>
              <p:cNvSpPr txBox="1"/>
              <p:nvPr/>
            </p:nvSpPr>
            <p:spPr>
              <a:xfrm>
                <a:off x="0" y="-19050"/>
                <a:ext cx="664536" cy="307678"/>
              </a:xfrm>
              <a:prstGeom prst="rect">
                <a:avLst/>
              </a:prstGeom>
            </p:spPr>
            <p:txBody>
              <a:bodyPr lIns="50800" tIns="50800" rIns="50800" bIns="50800" rtlCol="0" anchor="ctr"/>
              <a:lstStyle/>
              <a:p>
                <a:pPr algn="ctr">
                  <a:lnSpc>
                    <a:spcPts val="3380"/>
                  </a:lnSpc>
                </a:pPr>
                <a:r>
                  <a:rPr lang="en-US" sz="2600">
                    <a:solidFill>
                      <a:srgbClr val="000000"/>
                    </a:solidFill>
                    <a:latin typeface="Baloo" panose="020B0604020202020204"/>
                  </a:rPr>
                  <a:t>P.102</a:t>
                </a:r>
                <a:endParaRPr lang="en-US" sz="2600">
                  <a:solidFill>
                    <a:srgbClr val="000000"/>
                  </a:solidFill>
                  <a:latin typeface="Baloo" panose="020B0604020202020204"/>
                </a:endParaRPr>
              </a:p>
            </p:txBody>
          </p:sp>
        </p:grpSp>
        <p:grpSp>
          <p:nvGrpSpPr>
            <p:cNvPr id="59" name="Group 20"/>
            <p:cNvGrpSpPr/>
            <p:nvPr/>
          </p:nvGrpSpPr>
          <p:grpSpPr>
            <a:xfrm>
              <a:off x="14821160" y="4658998"/>
              <a:ext cx="2523160" cy="1095886"/>
              <a:chOff x="0" y="0"/>
              <a:chExt cx="664536" cy="288628"/>
            </a:xfrm>
          </p:grpSpPr>
          <p:sp>
            <p:nvSpPr>
              <p:cNvPr id="60" name="Freeform 21"/>
              <p:cNvSpPr/>
              <p:nvPr/>
            </p:nvSpPr>
            <p:spPr>
              <a:xfrm>
                <a:off x="0" y="0"/>
                <a:ext cx="664536" cy="288628"/>
              </a:xfrm>
              <a:custGeom>
                <a:avLst/>
                <a:gdLst/>
                <a:ahLst/>
                <a:cxnLst/>
                <a:rect l="l" t="t" r="r" b="b"/>
                <a:pathLst>
                  <a:path w="664536" h="288628">
                    <a:moveTo>
                      <a:pt x="0" y="0"/>
                    </a:moveTo>
                    <a:lnTo>
                      <a:pt x="664536" y="0"/>
                    </a:lnTo>
                    <a:lnTo>
                      <a:pt x="664536" y="288628"/>
                    </a:lnTo>
                    <a:lnTo>
                      <a:pt x="0" y="288628"/>
                    </a:lnTo>
                    <a:close/>
                  </a:path>
                </a:pathLst>
              </a:custGeom>
              <a:solidFill>
                <a:srgbClr val="000000">
                  <a:alpha val="0"/>
                </a:srgbClr>
              </a:solidFill>
            </p:spPr>
          </p:sp>
          <p:sp>
            <p:nvSpPr>
              <p:cNvPr id="61" name="TextBox 22"/>
              <p:cNvSpPr txBox="1"/>
              <p:nvPr/>
            </p:nvSpPr>
            <p:spPr>
              <a:xfrm>
                <a:off x="0" y="-19050"/>
                <a:ext cx="664536" cy="307678"/>
              </a:xfrm>
              <a:prstGeom prst="rect">
                <a:avLst/>
              </a:prstGeom>
            </p:spPr>
            <p:txBody>
              <a:bodyPr lIns="50800" tIns="50800" rIns="50800" bIns="50800" rtlCol="0" anchor="ctr"/>
              <a:lstStyle/>
              <a:p>
                <a:pPr algn="ctr">
                  <a:lnSpc>
                    <a:spcPts val="3380"/>
                  </a:lnSpc>
                </a:pPr>
                <a:r>
                  <a:rPr lang="en-US" sz="2600">
                    <a:solidFill>
                      <a:srgbClr val="000000"/>
                    </a:solidFill>
                    <a:latin typeface="Baloo" panose="020B0604020202020204"/>
                  </a:rPr>
                  <a:t>P.106b</a:t>
                </a:r>
                <a:endParaRPr lang="en-US" sz="2600">
                  <a:solidFill>
                    <a:srgbClr val="000000"/>
                  </a:solidFill>
                  <a:latin typeface="Baloo" panose="020B0604020202020204"/>
                </a:endParaRPr>
              </a:p>
            </p:txBody>
          </p:sp>
        </p:grpSp>
        <p:grpSp>
          <p:nvGrpSpPr>
            <p:cNvPr id="62" name="Group 23"/>
            <p:cNvGrpSpPr/>
            <p:nvPr/>
          </p:nvGrpSpPr>
          <p:grpSpPr>
            <a:xfrm>
              <a:off x="6413686" y="8670518"/>
              <a:ext cx="2802492" cy="1095886"/>
              <a:chOff x="0" y="0"/>
              <a:chExt cx="738105" cy="288628"/>
            </a:xfrm>
          </p:grpSpPr>
          <p:sp>
            <p:nvSpPr>
              <p:cNvPr id="63" name="Freeform 24"/>
              <p:cNvSpPr/>
              <p:nvPr/>
            </p:nvSpPr>
            <p:spPr>
              <a:xfrm>
                <a:off x="0" y="0"/>
                <a:ext cx="738105" cy="288628"/>
              </a:xfrm>
              <a:custGeom>
                <a:avLst/>
                <a:gdLst/>
                <a:ahLst/>
                <a:cxnLst/>
                <a:rect l="l" t="t" r="r" b="b"/>
                <a:pathLst>
                  <a:path w="738105" h="288628">
                    <a:moveTo>
                      <a:pt x="0" y="0"/>
                    </a:moveTo>
                    <a:lnTo>
                      <a:pt x="738105" y="0"/>
                    </a:lnTo>
                    <a:lnTo>
                      <a:pt x="738105" y="288628"/>
                    </a:lnTo>
                    <a:lnTo>
                      <a:pt x="0" y="288628"/>
                    </a:lnTo>
                    <a:close/>
                  </a:path>
                </a:pathLst>
              </a:custGeom>
              <a:solidFill>
                <a:srgbClr val="000000">
                  <a:alpha val="0"/>
                </a:srgbClr>
              </a:solidFill>
            </p:spPr>
          </p:sp>
          <p:sp>
            <p:nvSpPr>
              <p:cNvPr id="64" name="TextBox 25"/>
              <p:cNvSpPr txBox="1"/>
              <p:nvPr/>
            </p:nvSpPr>
            <p:spPr>
              <a:xfrm>
                <a:off x="0" y="-19050"/>
                <a:ext cx="738105" cy="307678"/>
              </a:xfrm>
              <a:prstGeom prst="rect">
                <a:avLst/>
              </a:prstGeom>
            </p:spPr>
            <p:txBody>
              <a:bodyPr lIns="50800" tIns="50800" rIns="50800" bIns="50800" rtlCol="0" anchor="ctr"/>
              <a:lstStyle/>
              <a:p>
                <a:pPr algn="ctr">
                  <a:lnSpc>
                    <a:spcPts val="3380"/>
                  </a:lnSpc>
                </a:pPr>
                <a:r>
                  <a:rPr lang="en-US" sz="2600">
                    <a:solidFill>
                      <a:srgbClr val="000000"/>
                    </a:solidFill>
                    <a:latin typeface="Baloo" panose="020B0604020202020204"/>
                  </a:rPr>
                  <a:t>P.124a</a:t>
                </a:r>
                <a:endParaRPr lang="en-US" sz="2600">
                  <a:solidFill>
                    <a:srgbClr val="000000"/>
                  </a:solidFill>
                  <a:latin typeface="Baloo" panose="020B0604020202020204"/>
                </a:endParaRPr>
              </a:p>
            </p:txBody>
          </p:sp>
        </p:grpSp>
        <p:grpSp>
          <p:nvGrpSpPr>
            <p:cNvPr id="65" name="Group 26"/>
            <p:cNvGrpSpPr/>
            <p:nvPr/>
          </p:nvGrpSpPr>
          <p:grpSpPr>
            <a:xfrm>
              <a:off x="9169469" y="8670518"/>
              <a:ext cx="2802492" cy="1095886"/>
              <a:chOff x="0" y="0"/>
              <a:chExt cx="738105" cy="288628"/>
            </a:xfrm>
          </p:grpSpPr>
          <p:sp>
            <p:nvSpPr>
              <p:cNvPr id="66" name="Freeform 27"/>
              <p:cNvSpPr/>
              <p:nvPr/>
            </p:nvSpPr>
            <p:spPr>
              <a:xfrm>
                <a:off x="0" y="0"/>
                <a:ext cx="738105" cy="288628"/>
              </a:xfrm>
              <a:custGeom>
                <a:avLst/>
                <a:gdLst/>
                <a:ahLst/>
                <a:cxnLst/>
                <a:rect l="l" t="t" r="r" b="b"/>
                <a:pathLst>
                  <a:path w="738105" h="288628">
                    <a:moveTo>
                      <a:pt x="0" y="0"/>
                    </a:moveTo>
                    <a:lnTo>
                      <a:pt x="738105" y="0"/>
                    </a:lnTo>
                    <a:lnTo>
                      <a:pt x="738105" y="288628"/>
                    </a:lnTo>
                    <a:lnTo>
                      <a:pt x="0" y="288628"/>
                    </a:lnTo>
                    <a:close/>
                  </a:path>
                </a:pathLst>
              </a:custGeom>
              <a:solidFill>
                <a:srgbClr val="000000">
                  <a:alpha val="0"/>
                </a:srgbClr>
              </a:solidFill>
            </p:spPr>
          </p:sp>
          <p:sp>
            <p:nvSpPr>
              <p:cNvPr id="67" name="TextBox 28"/>
              <p:cNvSpPr txBox="1"/>
              <p:nvPr/>
            </p:nvSpPr>
            <p:spPr>
              <a:xfrm>
                <a:off x="0" y="-19050"/>
                <a:ext cx="738105" cy="307678"/>
              </a:xfrm>
              <a:prstGeom prst="rect">
                <a:avLst/>
              </a:prstGeom>
            </p:spPr>
            <p:txBody>
              <a:bodyPr lIns="50800" tIns="50800" rIns="50800" bIns="50800" rtlCol="0" anchor="ctr"/>
              <a:lstStyle/>
              <a:p>
                <a:pPr algn="ctr">
                  <a:lnSpc>
                    <a:spcPts val="3380"/>
                  </a:lnSpc>
                </a:pPr>
                <a:r>
                  <a:rPr lang="en-US" sz="2600">
                    <a:solidFill>
                      <a:srgbClr val="000000"/>
                    </a:solidFill>
                    <a:latin typeface="Baloo" panose="020B0604020202020204"/>
                  </a:rPr>
                  <a:t>W.224</a:t>
                </a:r>
                <a:endParaRPr lang="en-US" sz="2600">
                  <a:solidFill>
                    <a:srgbClr val="000000"/>
                  </a:solidFill>
                  <a:latin typeface="Baloo" panose="020B0604020202020204"/>
                </a:endParaRPr>
              </a:p>
            </p:txBody>
          </p:sp>
        </p:grpSp>
        <p:grpSp>
          <p:nvGrpSpPr>
            <p:cNvPr id="68" name="Group 29"/>
            <p:cNvGrpSpPr/>
            <p:nvPr/>
          </p:nvGrpSpPr>
          <p:grpSpPr>
            <a:xfrm>
              <a:off x="12127042" y="8672648"/>
              <a:ext cx="2521382" cy="1095886"/>
              <a:chOff x="0" y="0"/>
              <a:chExt cx="664068" cy="288628"/>
            </a:xfrm>
          </p:grpSpPr>
          <p:sp>
            <p:nvSpPr>
              <p:cNvPr id="69" name="Freeform 30"/>
              <p:cNvSpPr/>
              <p:nvPr/>
            </p:nvSpPr>
            <p:spPr>
              <a:xfrm>
                <a:off x="0" y="0"/>
                <a:ext cx="664068" cy="288628"/>
              </a:xfrm>
              <a:custGeom>
                <a:avLst/>
                <a:gdLst/>
                <a:ahLst/>
                <a:cxnLst/>
                <a:rect l="l" t="t" r="r" b="b"/>
                <a:pathLst>
                  <a:path w="664068" h="288628">
                    <a:moveTo>
                      <a:pt x="0" y="0"/>
                    </a:moveTo>
                    <a:lnTo>
                      <a:pt x="664068" y="0"/>
                    </a:lnTo>
                    <a:lnTo>
                      <a:pt x="664068" y="288628"/>
                    </a:lnTo>
                    <a:lnTo>
                      <a:pt x="0" y="288628"/>
                    </a:lnTo>
                    <a:close/>
                  </a:path>
                </a:pathLst>
              </a:custGeom>
              <a:solidFill>
                <a:srgbClr val="000000">
                  <a:alpha val="0"/>
                </a:srgbClr>
              </a:solidFill>
            </p:spPr>
          </p:sp>
          <p:sp>
            <p:nvSpPr>
              <p:cNvPr id="70" name="TextBox 31"/>
              <p:cNvSpPr txBox="1"/>
              <p:nvPr/>
            </p:nvSpPr>
            <p:spPr>
              <a:xfrm>
                <a:off x="0" y="-19050"/>
                <a:ext cx="664068" cy="307678"/>
              </a:xfrm>
              <a:prstGeom prst="rect">
                <a:avLst/>
              </a:prstGeom>
            </p:spPr>
            <p:txBody>
              <a:bodyPr lIns="50800" tIns="50800" rIns="50800" bIns="50800" rtlCol="0" anchor="ctr"/>
              <a:lstStyle/>
              <a:p>
                <a:pPr algn="ctr">
                  <a:lnSpc>
                    <a:spcPts val="3380"/>
                  </a:lnSpc>
                </a:pPr>
                <a:r>
                  <a:rPr lang="en-US" sz="2600">
                    <a:solidFill>
                      <a:srgbClr val="000000"/>
                    </a:solidFill>
                    <a:latin typeface="Baloo" panose="020B0604020202020204"/>
                  </a:rPr>
                  <a:t>P.127</a:t>
                </a:r>
                <a:endParaRPr lang="en-US" sz="2600">
                  <a:solidFill>
                    <a:srgbClr val="000000"/>
                  </a:solidFill>
                  <a:latin typeface="Baloo" panose="020B0604020202020204"/>
                </a:endParaRPr>
              </a:p>
            </p:txBody>
          </p:sp>
        </p:grpSp>
        <p:sp>
          <p:nvSpPr>
            <p:cNvPr id="71" name="Freeform 32"/>
            <p:cNvSpPr/>
            <p:nvPr/>
          </p:nvSpPr>
          <p:spPr>
            <a:xfrm>
              <a:off x="14800824" y="2137616"/>
              <a:ext cx="2521382" cy="2521382"/>
            </a:xfrm>
            <a:custGeom>
              <a:avLst/>
              <a:gdLst/>
              <a:ahLst/>
              <a:cxnLst/>
              <a:rect l="l" t="t" r="r" b="b"/>
              <a:pathLst>
                <a:path w="2521382" h="2521382">
                  <a:moveTo>
                    <a:pt x="0" y="0"/>
                  </a:moveTo>
                  <a:lnTo>
                    <a:pt x="2521383" y="0"/>
                  </a:lnTo>
                  <a:lnTo>
                    <a:pt x="2521383" y="2521382"/>
                  </a:lnTo>
                  <a:lnTo>
                    <a:pt x="0" y="2521382"/>
                  </a:lnTo>
                  <a:lnTo>
                    <a:pt x="0" y="0"/>
                  </a:lnTo>
                  <a:close/>
                </a:path>
              </a:pathLst>
            </a:custGeom>
            <a:blipFill>
              <a:blip r:embed="rId9"/>
              <a:stretch>
                <a:fillRect/>
              </a:stretch>
            </a:blipFill>
          </p:spPr>
        </p:sp>
        <p:sp>
          <p:nvSpPr>
            <p:cNvPr id="72" name="Freeform 33"/>
            <p:cNvSpPr/>
            <p:nvPr/>
          </p:nvSpPr>
          <p:spPr>
            <a:xfrm>
              <a:off x="12068213" y="5950866"/>
              <a:ext cx="2752947" cy="2721782"/>
            </a:xfrm>
            <a:custGeom>
              <a:avLst/>
              <a:gdLst/>
              <a:ahLst/>
              <a:cxnLst/>
              <a:rect l="l" t="t" r="r" b="b"/>
              <a:pathLst>
                <a:path w="2752947" h="2721782">
                  <a:moveTo>
                    <a:pt x="0" y="0"/>
                  </a:moveTo>
                  <a:lnTo>
                    <a:pt x="2752947" y="0"/>
                  </a:lnTo>
                  <a:lnTo>
                    <a:pt x="2752947" y="2721782"/>
                  </a:lnTo>
                  <a:lnTo>
                    <a:pt x="0" y="2721782"/>
                  </a:lnTo>
                  <a:lnTo>
                    <a:pt x="0" y="0"/>
                  </a:lnTo>
                  <a:close/>
                </a:path>
              </a:pathLst>
            </a:custGeom>
            <a:blipFill>
              <a:blip r:embed="rId10"/>
              <a:stretch>
                <a:fillRect/>
              </a:stretch>
            </a:blipFill>
          </p:spPr>
        </p:sp>
        <p:grpSp>
          <p:nvGrpSpPr>
            <p:cNvPr id="79" name="Group 40"/>
            <p:cNvGrpSpPr/>
            <p:nvPr/>
          </p:nvGrpSpPr>
          <p:grpSpPr>
            <a:xfrm>
              <a:off x="14821160" y="8670518"/>
              <a:ext cx="2960105" cy="1095886"/>
              <a:chOff x="0" y="0"/>
              <a:chExt cx="779616" cy="288628"/>
            </a:xfrm>
          </p:grpSpPr>
          <p:sp>
            <p:nvSpPr>
              <p:cNvPr id="80" name="Freeform 41"/>
              <p:cNvSpPr/>
              <p:nvPr/>
            </p:nvSpPr>
            <p:spPr>
              <a:xfrm>
                <a:off x="0" y="0"/>
                <a:ext cx="779616" cy="288628"/>
              </a:xfrm>
              <a:custGeom>
                <a:avLst/>
                <a:gdLst/>
                <a:ahLst/>
                <a:cxnLst/>
                <a:rect l="l" t="t" r="r" b="b"/>
                <a:pathLst>
                  <a:path w="779616" h="288628">
                    <a:moveTo>
                      <a:pt x="0" y="0"/>
                    </a:moveTo>
                    <a:lnTo>
                      <a:pt x="779616" y="0"/>
                    </a:lnTo>
                    <a:lnTo>
                      <a:pt x="779616" y="288628"/>
                    </a:lnTo>
                    <a:lnTo>
                      <a:pt x="0" y="288628"/>
                    </a:lnTo>
                    <a:close/>
                  </a:path>
                </a:pathLst>
              </a:custGeom>
              <a:solidFill>
                <a:srgbClr val="000000">
                  <a:alpha val="0"/>
                </a:srgbClr>
              </a:solidFill>
            </p:spPr>
          </p:sp>
          <p:sp>
            <p:nvSpPr>
              <p:cNvPr id="81" name="TextBox 42"/>
              <p:cNvSpPr txBox="1"/>
              <p:nvPr/>
            </p:nvSpPr>
            <p:spPr>
              <a:xfrm>
                <a:off x="0" y="-19050"/>
                <a:ext cx="779616" cy="307678"/>
              </a:xfrm>
              <a:prstGeom prst="rect">
                <a:avLst/>
              </a:prstGeom>
            </p:spPr>
            <p:txBody>
              <a:bodyPr lIns="50800" tIns="50800" rIns="50800" bIns="50800" rtlCol="0" anchor="ctr"/>
              <a:lstStyle/>
              <a:p>
                <a:pPr algn="ctr">
                  <a:lnSpc>
                    <a:spcPts val="3380"/>
                  </a:lnSpc>
                </a:pPr>
                <a:r>
                  <a:rPr lang="en-US" sz="2600">
                    <a:solidFill>
                      <a:srgbClr val="000000"/>
                    </a:solidFill>
                    <a:latin typeface="Baloo" panose="020B0604020202020204"/>
                  </a:rPr>
                  <a:t>W.201b</a:t>
                </a:r>
                <a:endParaRPr lang="en-US" sz="2600">
                  <a:solidFill>
                    <a:srgbClr val="000000"/>
                  </a:solidFill>
                  <a:latin typeface="Baloo" panose="020B0604020202020204"/>
                </a:endParaRPr>
              </a:p>
            </p:txBody>
          </p:sp>
        </p:grpSp>
      </p:grpSp>
      <p:sp>
        <p:nvSpPr>
          <p:cNvPr id="87" name="Rectangle 86"/>
          <p:cNvSpPr/>
          <p:nvPr/>
        </p:nvSpPr>
        <p:spPr>
          <a:xfrm>
            <a:off x="9477535" y="8807348"/>
            <a:ext cx="7865104" cy="9144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lnSpc>
                <a:spcPct val="106000"/>
              </a:lnSpc>
              <a:spcAft>
                <a:spcPts val="1000"/>
              </a:spcAft>
            </a:pPr>
            <a:r>
              <a:rPr lang="en-US"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Hình 1:</a:t>
            </a:r>
            <a:r>
              <a:rPr lang="en-US" sz="2400"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 Một số biển báo mà mô hình có thể nhận diện được</a:t>
            </a:r>
            <a:endParaRPr lang="en-US" sz="2400">
              <a:solidFill>
                <a:srgbClr val="0F4662"/>
              </a:solidFill>
              <a:effectLst/>
              <a:latin typeface="Arial" panose="020B0604020202020204" pitchFamily="34" charset="0"/>
              <a:ea typeface="Arial" panose="020B0604020202020204" pitchFamily="34" charset="0"/>
              <a:cs typeface="Times New Roman" panose="02020603050405020304" pitchFamily="18" charset="0"/>
            </a:endParaRPr>
          </a:p>
        </p:txBody>
      </p:sp>
      <p:sp>
        <p:nvSpPr>
          <p:cNvPr id="4" name="Freeform 6"/>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11"/>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5435</Words>
  <Application>WPS Presentation</Application>
  <PresentationFormat>Custom</PresentationFormat>
  <Paragraphs>261</Paragraphs>
  <Slides>17</Slides>
  <Notes>2</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17</vt:i4>
      </vt:variant>
    </vt:vector>
  </HeadingPairs>
  <TitlesOfParts>
    <vt:vector size="38" baseType="lpstr">
      <vt:lpstr>Arial</vt:lpstr>
      <vt:lpstr>SimSun</vt:lpstr>
      <vt:lpstr>Wingdings</vt:lpstr>
      <vt:lpstr>Cormorant Garamond Bold Italics</vt:lpstr>
      <vt:lpstr>Quicksand</vt:lpstr>
      <vt:lpstr>Dosis</vt:lpstr>
      <vt:lpstr>AMGDT</vt:lpstr>
      <vt:lpstr>Bebas Neue</vt:lpstr>
      <vt:lpstr>Segoe Print</vt:lpstr>
      <vt:lpstr>000 Astounder Squared TB</vt:lpstr>
      <vt:lpstr>AmdtSymbols</vt:lpstr>
      <vt:lpstr>Times New Roman</vt:lpstr>
      <vt:lpstr>Arial</vt:lpstr>
      <vt:lpstr>Play</vt:lpstr>
      <vt:lpstr>Source Sans Pro</vt:lpstr>
      <vt:lpstr>Baloo</vt:lpstr>
      <vt:lpstr>Cambria Math</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Blue Simple Modern Enhancing Sales Strategy Presentation</dc:title>
  <dc:creator>ACER</dc:creator>
  <cp:lastModifiedBy>ADMIN</cp:lastModifiedBy>
  <cp:revision>7</cp:revision>
  <dcterms:created xsi:type="dcterms:W3CDTF">2006-08-16T00:00:00Z</dcterms:created>
  <dcterms:modified xsi:type="dcterms:W3CDTF">2024-05-24T00:32:09Z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D61619AAB1304379B8267F315004D775_12</vt:lpwstr>
  </property>
  <property fmtid="{D5CDD505-2E9C-101B-9397-08002B2CF9AE}" pid="3" name="KSOProductBuildVer">
    <vt:lpwstr>1033-12.2.0.16909</vt:lpwstr>
  </property>
</Properties>
</file>